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4" r:id="rId6"/>
    <p:sldId id="267" r:id="rId7"/>
    <p:sldId id="266" r:id="rId8"/>
    <p:sldId id="265" r:id="rId9"/>
    <p:sldId id="269" r:id="rId10"/>
    <p:sldId id="262" r:id="rId11"/>
    <p:sldId id="268" r:id="rId12"/>
    <p:sldId id="261" r:id="rId13"/>
    <p:sldId id="263" r:id="rId14"/>
    <p:sldId id="270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E2848"/>
    <a:srgbClr val="66489A"/>
    <a:srgbClr val="F44336"/>
    <a:srgbClr val="D50000"/>
    <a:srgbClr val="4CAF50"/>
    <a:srgbClr val="3CA1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493"/>
    <p:restoredTop sz="96755"/>
  </p:normalViewPr>
  <p:slideViewPr>
    <p:cSldViewPr snapToGrid="0" snapToObjects="1" showGuides="1">
      <p:cViewPr>
        <p:scale>
          <a:sx n="133" d="100"/>
          <a:sy n="133" d="100"/>
        </p:scale>
        <p:origin x="696" y="3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DAE1399-20DA-CA47-8787-C3324AE80E02}" type="doc">
      <dgm:prSet loTypeId="urn:microsoft.com/office/officeart/2005/8/layout/hierarchy3" loCatId="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fr-FR"/>
        </a:p>
      </dgm:t>
    </dgm:pt>
    <dgm:pt modelId="{F59A4B0A-ECC6-3A4F-ADA6-570AAB3A5530}">
      <dgm:prSet phldrT="[Text]"/>
      <dgm:spPr>
        <a:solidFill>
          <a:srgbClr val="66489A"/>
        </a:solidFill>
      </dgm:spPr>
      <dgm:t>
        <a:bodyPr/>
        <a:lstStyle/>
        <a:p>
          <a:r>
            <a:rPr lang="fr-FR" dirty="0" smtClean="0"/>
            <a:t>Vision + Affichage</a:t>
          </a:r>
          <a:endParaRPr lang="fr-FR" dirty="0"/>
        </a:p>
      </dgm:t>
    </dgm:pt>
    <dgm:pt modelId="{3CD8D62B-41D9-3740-8B1A-6C0A4394C7F2}" type="parTrans" cxnId="{E568EBAA-8D73-9842-8BEA-DDEF2B3EFCB6}">
      <dgm:prSet/>
      <dgm:spPr/>
      <dgm:t>
        <a:bodyPr/>
        <a:lstStyle/>
        <a:p>
          <a:endParaRPr lang="fr-FR"/>
        </a:p>
      </dgm:t>
    </dgm:pt>
    <dgm:pt modelId="{584B2195-6D57-544D-8623-329053E8DF2D}" type="sibTrans" cxnId="{E568EBAA-8D73-9842-8BEA-DDEF2B3EFCB6}">
      <dgm:prSet/>
      <dgm:spPr/>
      <dgm:t>
        <a:bodyPr/>
        <a:lstStyle/>
        <a:p>
          <a:endParaRPr lang="fr-FR"/>
        </a:p>
      </dgm:t>
    </dgm:pt>
    <dgm:pt modelId="{32A1B4B9-C846-3848-8164-8B8E81DF55D7}">
      <dgm:prSet phldrT="[Text]"/>
      <dgm:spPr>
        <a:ln>
          <a:solidFill>
            <a:srgbClr val="66489A"/>
          </a:solidFill>
        </a:ln>
      </dgm:spPr>
      <dgm:t>
        <a:bodyPr/>
        <a:lstStyle/>
        <a:p>
          <a:r>
            <a:rPr lang="fr-FR" dirty="0" smtClean="0"/>
            <a:t>Guillaume </a:t>
          </a:r>
          <a:r>
            <a:rPr lang="fr-FR" dirty="0" err="1" smtClean="0"/>
            <a:t>Froger</a:t>
          </a:r>
          <a:endParaRPr lang="fr-FR" dirty="0"/>
        </a:p>
      </dgm:t>
    </dgm:pt>
    <dgm:pt modelId="{F2FB496D-700B-2943-8D7D-02BDB9803AA3}" type="parTrans" cxnId="{906ED4EE-7618-B642-9467-A2D7E020686C}">
      <dgm:prSet/>
      <dgm:spPr>
        <a:ln>
          <a:solidFill>
            <a:srgbClr val="66489A"/>
          </a:solidFill>
        </a:ln>
      </dgm:spPr>
      <dgm:t>
        <a:bodyPr/>
        <a:lstStyle/>
        <a:p>
          <a:endParaRPr lang="fr-FR"/>
        </a:p>
      </dgm:t>
    </dgm:pt>
    <dgm:pt modelId="{0A17DF59-32C6-6048-AF5F-EF077D75B132}" type="sibTrans" cxnId="{906ED4EE-7618-B642-9467-A2D7E020686C}">
      <dgm:prSet/>
      <dgm:spPr/>
      <dgm:t>
        <a:bodyPr/>
        <a:lstStyle/>
        <a:p>
          <a:endParaRPr lang="fr-FR"/>
        </a:p>
      </dgm:t>
    </dgm:pt>
    <dgm:pt modelId="{CA2A29CA-B904-5440-8539-163D4EA3B7DF}">
      <dgm:prSet phldrT="[Text]"/>
      <dgm:spPr>
        <a:ln>
          <a:solidFill>
            <a:srgbClr val="66489A"/>
          </a:solidFill>
        </a:ln>
      </dgm:spPr>
      <dgm:t>
        <a:bodyPr/>
        <a:lstStyle/>
        <a:p>
          <a:r>
            <a:rPr lang="fr-FR" dirty="0" smtClean="0"/>
            <a:t>Camille </a:t>
          </a:r>
          <a:r>
            <a:rPr lang="fr-FR" dirty="0" err="1" smtClean="0"/>
            <a:t>Bertuglia</a:t>
          </a:r>
          <a:endParaRPr lang="fr-FR" dirty="0"/>
        </a:p>
      </dgm:t>
    </dgm:pt>
    <dgm:pt modelId="{C743D0A1-134E-CD45-825D-DB9ED9BD181E}" type="parTrans" cxnId="{CA2DCDD6-3C84-C94A-8ABB-0C94D488933D}">
      <dgm:prSet/>
      <dgm:spPr>
        <a:ln>
          <a:solidFill>
            <a:srgbClr val="66489A"/>
          </a:solidFill>
        </a:ln>
      </dgm:spPr>
      <dgm:t>
        <a:bodyPr/>
        <a:lstStyle/>
        <a:p>
          <a:endParaRPr lang="fr-FR"/>
        </a:p>
      </dgm:t>
    </dgm:pt>
    <dgm:pt modelId="{831A6821-FED6-3846-9EED-54EE53E586EF}" type="sibTrans" cxnId="{CA2DCDD6-3C84-C94A-8ABB-0C94D488933D}">
      <dgm:prSet/>
      <dgm:spPr/>
      <dgm:t>
        <a:bodyPr/>
        <a:lstStyle/>
        <a:p>
          <a:endParaRPr lang="fr-FR"/>
        </a:p>
      </dgm:t>
    </dgm:pt>
    <dgm:pt modelId="{B6C08A7D-D0A4-1941-8D02-D9DED4A2D90C}">
      <dgm:prSet phldrT="[Text]"/>
      <dgm:spPr>
        <a:solidFill>
          <a:srgbClr val="BE2848"/>
        </a:solidFill>
      </dgm:spPr>
      <dgm:t>
        <a:bodyPr/>
        <a:lstStyle/>
        <a:p>
          <a:r>
            <a:rPr lang="fr-FR" dirty="0" err="1" smtClean="0"/>
            <a:t>DeepLearning</a:t>
          </a:r>
          <a:endParaRPr lang="fr-FR" dirty="0"/>
        </a:p>
      </dgm:t>
    </dgm:pt>
    <dgm:pt modelId="{823D616D-5E42-7840-8828-CC63B6E7A520}" type="parTrans" cxnId="{9BEF60C0-FD63-3540-8C67-7FCB02EC030E}">
      <dgm:prSet/>
      <dgm:spPr/>
      <dgm:t>
        <a:bodyPr/>
        <a:lstStyle/>
        <a:p>
          <a:endParaRPr lang="fr-FR"/>
        </a:p>
      </dgm:t>
    </dgm:pt>
    <dgm:pt modelId="{EC4BDFE7-ABFA-1442-B4E5-C86EBE597BE1}" type="sibTrans" cxnId="{9BEF60C0-FD63-3540-8C67-7FCB02EC030E}">
      <dgm:prSet/>
      <dgm:spPr/>
      <dgm:t>
        <a:bodyPr/>
        <a:lstStyle/>
        <a:p>
          <a:endParaRPr lang="fr-FR"/>
        </a:p>
      </dgm:t>
    </dgm:pt>
    <dgm:pt modelId="{DD3098EC-C31E-D64B-BF20-6F77FB241C6C}">
      <dgm:prSet phldrT="[Text]"/>
      <dgm:spPr>
        <a:ln>
          <a:solidFill>
            <a:srgbClr val="BE2848"/>
          </a:solidFill>
        </a:ln>
      </dgm:spPr>
      <dgm:t>
        <a:bodyPr/>
        <a:lstStyle/>
        <a:p>
          <a:r>
            <a:rPr lang="fr-FR" dirty="0" smtClean="0"/>
            <a:t>Flavien </a:t>
          </a:r>
          <a:r>
            <a:rPr lang="fr-FR" dirty="0" err="1" smtClean="0"/>
            <a:t>Ronteix</a:t>
          </a:r>
          <a:r>
            <a:rPr lang="fr-FR" dirty="0" smtClean="0"/>
            <a:t>--Jacquet</a:t>
          </a:r>
          <a:endParaRPr lang="fr-FR" dirty="0"/>
        </a:p>
      </dgm:t>
    </dgm:pt>
    <dgm:pt modelId="{17DF9DA8-4F46-4745-965E-3769D533D352}" type="parTrans" cxnId="{ED26ECA6-E3E5-2D42-8DB4-DF236F109A77}">
      <dgm:prSet/>
      <dgm:spPr>
        <a:ln>
          <a:solidFill>
            <a:srgbClr val="BE2848"/>
          </a:solidFill>
        </a:ln>
      </dgm:spPr>
      <dgm:t>
        <a:bodyPr/>
        <a:lstStyle/>
        <a:p>
          <a:endParaRPr lang="fr-FR"/>
        </a:p>
      </dgm:t>
    </dgm:pt>
    <dgm:pt modelId="{39E71B9F-FDC2-7F40-951C-145D904F10DB}" type="sibTrans" cxnId="{ED26ECA6-E3E5-2D42-8DB4-DF236F109A77}">
      <dgm:prSet/>
      <dgm:spPr/>
      <dgm:t>
        <a:bodyPr/>
        <a:lstStyle/>
        <a:p>
          <a:endParaRPr lang="fr-FR"/>
        </a:p>
      </dgm:t>
    </dgm:pt>
    <dgm:pt modelId="{6A26B69A-12EF-2D4B-9DF6-BA767C41F860}">
      <dgm:prSet phldrT="[Text]"/>
      <dgm:spPr>
        <a:ln>
          <a:solidFill>
            <a:srgbClr val="BE2848"/>
          </a:solidFill>
        </a:ln>
      </dgm:spPr>
      <dgm:t>
        <a:bodyPr/>
        <a:lstStyle/>
        <a:p>
          <a:r>
            <a:rPr lang="fr-FR" dirty="0" smtClean="0"/>
            <a:t>Thanh </a:t>
          </a:r>
          <a:r>
            <a:rPr lang="fr-FR" dirty="0" err="1" smtClean="0"/>
            <a:t>Luu</a:t>
          </a:r>
          <a:endParaRPr lang="fr-FR" dirty="0"/>
        </a:p>
      </dgm:t>
    </dgm:pt>
    <dgm:pt modelId="{D061432D-68AA-EE44-9EB6-818F60E2EB97}" type="parTrans" cxnId="{B4894296-2071-C843-B730-04DAEBEABC85}">
      <dgm:prSet/>
      <dgm:spPr>
        <a:ln>
          <a:solidFill>
            <a:srgbClr val="BE2848"/>
          </a:solidFill>
        </a:ln>
      </dgm:spPr>
      <dgm:t>
        <a:bodyPr/>
        <a:lstStyle/>
        <a:p>
          <a:endParaRPr lang="fr-FR"/>
        </a:p>
      </dgm:t>
    </dgm:pt>
    <dgm:pt modelId="{AB43F39A-3395-F040-9FCB-A7ACB1C27D33}" type="sibTrans" cxnId="{B4894296-2071-C843-B730-04DAEBEABC85}">
      <dgm:prSet/>
      <dgm:spPr/>
      <dgm:t>
        <a:bodyPr/>
        <a:lstStyle/>
        <a:p>
          <a:endParaRPr lang="fr-FR"/>
        </a:p>
      </dgm:t>
    </dgm:pt>
    <dgm:pt modelId="{1025F49F-2401-534A-830F-70CF00BEDD21}" type="pres">
      <dgm:prSet presAssocID="{4DAE1399-20DA-CA47-8787-C3324AE80E02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6BF0277C-A77C-6440-A104-A953DFF50601}" type="pres">
      <dgm:prSet presAssocID="{F59A4B0A-ECC6-3A4F-ADA6-570AAB3A5530}" presName="root" presStyleCnt="0"/>
      <dgm:spPr/>
    </dgm:pt>
    <dgm:pt modelId="{05A4D739-9DB1-FA4E-AEA1-B148A952BBC8}" type="pres">
      <dgm:prSet presAssocID="{F59A4B0A-ECC6-3A4F-ADA6-570AAB3A5530}" presName="rootComposite" presStyleCnt="0"/>
      <dgm:spPr/>
    </dgm:pt>
    <dgm:pt modelId="{32E3F2AA-40D4-FD4C-ABDA-8EE1BFB06B93}" type="pres">
      <dgm:prSet presAssocID="{F59A4B0A-ECC6-3A4F-ADA6-570AAB3A5530}" presName="rootText" presStyleLbl="node1" presStyleIdx="0" presStyleCnt="2"/>
      <dgm:spPr/>
      <dgm:t>
        <a:bodyPr/>
        <a:lstStyle/>
        <a:p>
          <a:endParaRPr lang="fr-FR"/>
        </a:p>
      </dgm:t>
    </dgm:pt>
    <dgm:pt modelId="{3EF65F24-772D-A64F-850E-720AEF13886F}" type="pres">
      <dgm:prSet presAssocID="{F59A4B0A-ECC6-3A4F-ADA6-570AAB3A5530}" presName="rootConnector" presStyleLbl="node1" presStyleIdx="0" presStyleCnt="2"/>
      <dgm:spPr/>
    </dgm:pt>
    <dgm:pt modelId="{E7D0BD01-AB32-8243-BCF4-46C75F3DDB3B}" type="pres">
      <dgm:prSet presAssocID="{F59A4B0A-ECC6-3A4F-ADA6-570AAB3A5530}" presName="childShape" presStyleCnt="0"/>
      <dgm:spPr/>
    </dgm:pt>
    <dgm:pt modelId="{DA90E8C8-44A9-FD4D-AF16-9CA9C9E01B0E}" type="pres">
      <dgm:prSet presAssocID="{F2FB496D-700B-2943-8D7D-02BDB9803AA3}" presName="Name13" presStyleLbl="parChTrans1D2" presStyleIdx="0" presStyleCnt="4"/>
      <dgm:spPr/>
    </dgm:pt>
    <dgm:pt modelId="{AD8AEA95-0847-594E-B188-B11A03481A7B}" type="pres">
      <dgm:prSet presAssocID="{32A1B4B9-C846-3848-8164-8B8E81DF55D7}" presName="childText" presStyleLbl="bgAcc1" presStyleIdx="0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D39B56E6-F732-BA49-A56D-586D55838442}" type="pres">
      <dgm:prSet presAssocID="{C743D0A1-134E-CD45-825D-DB9ED9BD181E}" presName="Name13" presStyleLbl="parChTrans1D2" presStyleIdx="1" presStyleCnt="4"/>
      <dgm:spPr/>
    </dgm:pt>
    <dgm:pt modelId="{2943DC02-BD5B-1A4F-945D-944DC4E4B493}" type="pres">
      <dgm:prSet presAssocID="{CA2A29CA-B904-5440-8539-163D4EA3B7DF}" presName="childText" presStyleLbl="bgAcc1" presStyleIdx="1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0ABF43D-F109-C04B-8FC6-442178FBD7E9}" type="pres">
      <dgm:prSet presAssocID="{B6C08A7D-D0A4-1941-8D02-D9DED4A2D90C}" presName="root" presStyleCnt="0"/>
      <dgm:spPr/>
    </dgm:pt>
    <dgm:pt modelId="{79678B80-9C37-0A4C-9B4F-CB01E09C52E1}" type="pres">
      <dgm:prSet presAssocID="{B6C08A7D-D0A4-1941-8D02-D9DED4A2D90C}" presName="rootComposite" presStyleCnt="0"/>
      <dgm:spPr/>
    </dgm:pt>
    <dgm:pt modelId="{06DC8379-0CE5-9C4A-9CF7-D784E51ED287}" type="pres">
      <dgm:prSet presAssocID="{B6C08A7D-D0A4-1941-8D02-D9DED4A2D90C}" presName="rootText" presStyleLbl="node1" presStyleIdx="1" presStyleCnt="2"/>
      <dgm:spPr/>
      <dgm:t>
        <a:bodyPr/>
        <a:lstStyle/>
        <a:p>
          <a:endParaRPr lang="fr-FR"/>
        </a:p>
      </dgm:t>
    </dgm:pt>
    <dgm:pt modelId="{EF7D991C-8FE7-984C-8ED6-5EDDC6585936}" type="pres">
      <dgm:prSet presAssocID="{B6C08A7D-D0A4-1941-8D02-D9DED4A2D90C}" presName="rootConnector" presStyleLbl="node1" presStyleIdx="1" presStyleCnt="2"/>
      <dgm:spPr/>
    </dgm:pt>
    <dgm:pt modelId="{929D741E-A952-D44A-8F2F-16A710FF84B7}" type="pres">
      <dgm:prSet presAssocID="{B6C08A7D-D0A4-1941-8D02-D9DED4A2D90C}" presName="childShape" presStyleCnt="0"/>
      <dgm:spPr/>
    </dgm:pt>
    <dgm:pt modelId="{625B9D8B-BDE3-9343-96A4-2868491AF37F}" type="pres">
      <dgm:prSet presAssocID="{17DF9DA8-4F46-4745-965E-3769D533D352}" presName="Name13" presStyleLbl="parChTrans1D2" presStyleIdx="2" presStyleCnt="4"/>
      <dgm:spPr/>
    </dgm:pt>
    <dgm:pt modelId="{D791D2C8-B6B7-6540-8F4F-ED0D4560A5C4}" type="pres">
      <dgm:prSet presAssocID="{DD3098EC-C31E-D64B-BF20-6F77FB241C6C}" presName="childText" presStyleLbl="bgAcc1" presStyleIdx="2" presStyleCnt="4">
        <dgm:presLayoutVars>
          <dgm:bulletEnabled val="1"/>
        </dgm:presLayoutVars>
      </dgm:prSet>
      <dgm:spPr/>
    </dgm:pt>
    <dgm:pt modelId="{FBE8FAB7-A19B-DF48-B141-4E3218729F2D}" type="pres">
      <dgm:prSet presAssocID="{D061432D-68AA-EE44-9EB6-818F60E2EB97}" presName="Name13" presStyleLbl="parChTrans1D2" presStyleIdx="3" presStyleCnt="4"/>
      <dgm:spPr/>
    </dgm:pt>
    <dgm:pt modelId="{67C02BB1-C046-F64A-BF11-3CBF7BBDF315}" type="pres">
      <dgm:prSet presAssocID="{6A26B69A-12EF-2D4B-9DF6-BA767C41F860}" presName="childText" presStyleLbl="bgAcc1" presStyleIdx="3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9BEE983C-625B-B14C-BC68-5EDF2CE1B79A}" type="presOf" srcId="{F2FB496D-700B-2943-8D7D-02BDB9803AA3}" destId="{DA90E8C8-44A9-FD4D-AF16-9CA9C9E01B0E}" srcOrd="0" destOrd="0" presId="urn:microsoft.com/office/officeart/2005/8/layout/hierarchy3"/>
    <dgm:cxn modelId="{8AF57699-3060-1B4A-BB79-35BB4D0ACC60}" type="presOf" srcId="{4DAE1399-20DA-CA47-8787-C3324AE80E02}" destId="{1025F49F-2401-534A-830F-70CF00BEDD21}" srcOrd="0" destOrd="0" presId="urn:microsoft.com/office/officeart/2005/8/layout/hierarchy3"/>
    <dgm:cxn modelId="{B4894296-2071-C843-B730-04DAEBEABC85}" srcId="{B6C08A7D-D0A4-1941-8D02-D9DED4A2D90C}" destId="{6A26B69A-12EF-2D4B-9DF6-BA767C41F860}" srcOrd="1" destOrd="0" parTransId="{D061432D-68AA-EE44-9EB6-818F60E2EB97}" sibTransId="{AB43F39A-3395-F040-9FCB-A7ACB1C27D33}"/>
    <dgm:cxn modelId="{6B6F8D10-6E8E-FF41-99C9-27E34001449C}" type="presOf" srcId="{DD3098EC-C31E-D64B-BF20-6F77FB241C6C}" destId="{D791D2C8-B6B7-6540-8F4F-ED0D4560A5C4}" srcOrd="0" destOrd="0" presId="urn:microsoft.com/office/officeart/2005/8/layout/hierarchy3"/>
    <dgm:cxn modelId="{ED26ECA6-E3E5-2D42-8DB4-DF236F109A77}" srcId="{B6C08A7D-D0A4-1941-8D02-D9DED4A2D90C}" destId="{DD3098EC-C31E-D64B-BF20-6F77FB241C6C}" srcOrd="0" destOrd="0" parTransId="{17DF9DA8-4F46-4745-965E-3769D533D352}" sibTransId="{39E71B9F-FDC2-7F40-951C-145D904F10DB}"/>
    <dgm:cxn modelId="{ED4DD37B-7351-3541-B366-1F87C80EA888}" type="presOf" srcId="{17DF9DA8-4F46-4745-965E-3769D533D352}" destId="{625B9D8B-BDE3-9343-96A4-2868491AF37F}" srcOrd="0" destOrd="0" presId="urn:microsoft.com/office/officeart/2005/8/layout/hierarchy3"/>
    <dgm:cxn modelId="{1E0504A0-20B5-C14F-8182-FF0495480547}" type="presOf" srcId="{CA2A29CA-B904-5440-8539-163D4EA3B7DF}" destId="{2943DC02-BD5B-1A4F-945D-944DC4E4B493}" srcOrd="0" destOrd="0" presId="urn:microsoft.com/office/officeart/2005/8/layout/hierarchy3"/>
    <dgm:cxn modelId="{E568EBAA-8D73-9842-8BEA-DDEF2B3EFCB6}" srcId="{4DAE1399-20DA-CA47-8787-C3324AE80E02}" destId="{F59A4B0A-ECC6-3A4F-ADA6-570AAB3A5530}" srcOrd="0" destOrd="0" parTransId="{3CD8D62B-41D9-3740-8B1A-6C0A4394C7F2}" sibTransId="{584B2195-6D57-544D-8623-329053E8DF2D}"/>
    <dgm:cxn modelId="{6C62466F-1755-2B48-92F2-412733E80848}" type="presOf" srcId="{32A1B4B9-C846-3848-8164-8B8E81DF55D7}" destId="{AD8AEA95-0847-594E-B188-B11A03481A7B}" srcOrd="0" destOrd="0" presId="urn:microsoft.com/office/officeart/2005/8/layout/hierarchy3"/>
    <dgm:cxn modelId="{CA2DCDD6-3C84-C94A-8ABB-0C94D488933D}" srcId="{F59A4B0A-ECC6-3A4F-ADA6-570AAB3A5530}" destId="{CA2A29CA-B904-5440-8539-163D4EA3B7DF}" srcOrd="1" destOrd="0" parTransId="{C743D0A1-134E-CD45-825D-DB9ED9BD181E}" sibTransId="{831A6821-FED6-3846-9EED-54EE53E586EF}"/>
    <dgm:cxn modelId="{7029CDE2-1769-BB4F-B5DA-6D667F57072D}" type="presOf" srcId="{D061432D-68AA-EE44-9EB6-818F60E2EB97}" destId="{FBE8FAB7-A19B-DF48-B141-4E3218729F2D}" srcOrd="0" destOrd="0" presId="urn:microsoft.com/office/officeart/2005/8/layout/hierarchy3"/>
    <dgm:cxn modelId="{9BEF60C0-FD63-3540-8C67-7FCB02EC030E}" srcId="{4DAE1399-20DA-CA47-8787-C3324AE80E02}" destId="{B6C08A7D-D0A4-1941-8D02-D9DED4A2D90C}" srcOrd="1" destOrd="0" parTransId="{823D616D-5E42-7840-8828-CC63B6E7A520}" sibTransId="{EC4BDFE7-ABFA-1442-B4E5-C86EBE597BE1}"/>
    <dgm:cxn modelId="{4CE39FDD-9C7B-C741-BC5F-5EC821F09083}" type="presOf" srcId="{F59A4B0A-ECC6-3A4F-ADA6-570AAB3A5530}" destId="{32E3F2AA-40D4-FD4C-ABDA-8EE1BFB06B93}" srcOrd="0" destOrd="0" presId="urn:microsoft.com/office/officeart/2005/8/layout/hierarchy3"/>
    <dgm:cxn modelId="{08D65575-64BE-874B-9A84-AE4B8DC47CD2}" type="presOf" srcId="{C743D0A1-134E-CD45-825D-DB9ED9BD181E}" destId="{D39B56E6-F732-BA49-A56D-586D55838442}" srcOrd="0" destOrd="0" presId="urn:microsoft.com/office/officeart/2005/8/layout/hierarchy3"/>
    <dgm:cxn modelId="{D0602AAB-F4E7-2A48-ABEA-DC6A3A62D042}" type="presOf" srcId="{6A26B69A-12EF-2D4B-9DF6-BA767C41F860}" destId="{67C02BB1-C046-F64A-BF11-3CBF7BBDF315}" srcOrd="0" destOrd="0" presId="urn:microsoft.com/office/officeart/2005/8/layout/hierarchy3"/>
    <dgm:cxn modelId="{2C63504A-892C-314C-993F-B2C532C749C9}" type="presOf" srcId="{B6C08A7D-D0A4-1941-8D02-D9DED4A2D90C}" destId="{06DC8379-0CE5-9C4A-9CF7-D784E51ED287}" srcOrd="0" destOrd="0" presId="urn:microsoft.com/office/officeart/2005/8/layout/hierarchy3"/>
    <dgm:cxn modelId="{906ED4EE-7618-B642-9467-A2D7E020686C}" srcId="{F59A4B0A-ECC6-3A4F-ADA6-570AAB3A5530}" destId="{32A1B4B9-C846-3848-8164-8B8E81DF55D7}" srcOrd="0" destOrd="0" parTransId="{F2FB496D-700B-2943-8D7D-02BDB9803AA3}" sibTransId="{0A17DF59-32C6-6048-AF5F-EF077D75B132}"/>
    <dgm:cxn modelId="{2AD80BB5-741F-0541-A7B8-57ADBCEADBA4}" type="presOf" srcId="{F59A4B0A-ECC6-3A4F-ADA6-570AAB3A5530}" destId="{3EF65F24-772D-A64F-850E-720AEF13886F}" srcOrd="1" destOrd="0" presId="urn:microsoft.com/office/officeart/2005/8/layout/hierarchy3"/>
    <dgm:cxn modelId="{EFE222FB-9863-DC4F-BEFF-AD6ED20A2B0E}" type="presOf" srcId="{B6C08A7D-D0A4-1941-8D02-D9DED4A2D90C}" destId="{EF7D991C-8FE7-984C-8ED6-5EDDC6585936}" srcOrd="1" destOrd="0" presId="urn:microsoft.com/office/officeart/2005/8/layout/hierarchy3"/>
    <dgm:cxn modelId="{73DA86E0-41C0-0A4E-8340-FB14A6541B6C}" type="presParOf" srcId="{1025F49F-2401-534A-830F-70CF00BEDD21}" destId="{6BF0277C-A77C-6440-A104-A953DFF50601}" srcOrd="0" destOrd="0" presId="urn:microsoft.com/office/officeart/2005/8/layout/hierarchy3"/>
    <dgm:cxn modelId="{1DD60A99-FF8A-9947-8072-4C5BEEDFDE42}" type="presParOf" srcId="{6BF0277C-A77C-6440-A104-A953DFF50601}" destId="{05A4D739-9DB1-FA4E-AEA1-B148A952BBC8}" srcOrd="0" destOrd="0" presId="urn:microsoft.com/office/officeart/2005/8/layout/hierarchy3"/>
    <dgm:cxn modelId="{425C646C-1195-E141-B33E-BBA7B3DC401F}" type="presParOf" srcId="{05A4D739-9DB1-FA4E-AEA1-B148A952BBC8}" destId="{32E3F2AA-40D4-FD4C-ABDA-8EE1BFB06B93}" srcOrd="0" destOrd="0" presId="urn:microsoft.com/office/officeart/2005/8/layout/hierarchy3"/>
    <dgm:cxn modelId="{13C23469-8453-A240-ACCA-352EA3000C19}" type="presParOf" srcId="{05A4D739-9DB1-FA4E-AEA1-B148A952BBC8}" destId="{3EF65F24-772D-A64F-850E-720AEF13886F}" srcOrd="1" destOrd="0" presId="urn:microsoft.com/office/officeart/2005/8/layout/hierarchy3"/>
    <dgm:cxn modelId="{18EA2CBD-93A3-1A42-840F-462C13383C47}" type="presParOf" srcId="{6BF0277C-A77C-6440-A104-A953DFF50601}" destId="{E7D0BD01-AB32-8243-BCF4-46C75F3DDB3B}" srcOrd="1" destOrd="0" presId="urn:microsoft.com/office/officeart/2005/8/layout/hierarchy3"/>
    <dgm:cxn modelId="{9F76D779-23FE-AA4D-806F-ECAAABFC3D15}" type="presParOf" srcId="{E7D0BD01-AB32-8243-BCF4-46C75F3DDB3B}" destId="{DA90E8C8-44A9-FD4D-AF16-9CA9C9E01B0E}" srcOrd="0" destOrd="0" presId="urn:microsoft.com/office/officeart/2005/8/layout/hierarchy3"/>
    <dgm:cxn modelId="{0CDEEAC2-FBE4-2A41-B798-CF25E2F7EA01}" type="presParOf" srcId="{E7D0BD01-AB32-8243-BCF4-46C75F3DDB3B}" destId="{AD8AEA95-0847-594E-B188-B11A03481A7B}" srcOrd="1" destOrd="0" presId="urn:microsoft.com/office/officeart/2005/8/layout/hierarchy3"/>
    <dgm:cxn modelId="{62DAE67B-E4F6-3647-9195-5CF009518364}" type="presParOf" srcId="{E7D0BD01-AB32-8243-BCF4-46C75F3DDB3B}" destId="{D39B56E6-F732-BA49-A56D-586D55838442}" srcOrd="2" destOrd="0" presId="urn:microsoft.com/office/officeart/2005/8/layout/hierarchy3"/>
    <dgm:cxn modelId="{02FFED70-06F8-7D43-B687-0F4391EC84D5}" type="presParOf" srcId="{E7D0BD01-AB32-8243-BCF4-46C75F3DDB3B}" destId="{2943DC02-BD5B-1A4F-945D-944DC4E4B493}" srcOrd="3" destOrd="0" presId="urn:microsoft.com/office/officeart/2005/8/layout/hierarchy3"/>
    <dgm:cxn modelId="{4A7ADC1B-6CDB-EB43-B94B-73D2763E599E}" type="presParOf" srcId="{1025F49F-2401-534A-830F-70CF00BEDD21}" destId="{60ABF43D-F109-C04B-8FC6-442178FBD7E9}" srcOrd="1" destOrd="0" presId="urn:microsoft.com/office/officeart/2005/8/layout/hierarchy3"/>
    <dgm:cxn modelId="{14A8DD60-BE4C-A045-8471-7BCFCE2E6994}" type="presParOf" srcId="{60ABF43D-F109-C04B-8FC6-442178FBD7E9}" destId="{79678B80-9C37-0A4C-9B4F-CB01E09C52E1}" srcOrd="0" destOrd="0" presId="urn:microsoft.com/office/officeart/2005/8/layout/hierarchy3"/>
    <dgm:cxn modelId="{AAD3A803-6B3E-5F4E-A08B-98B3B0F47009}" type="presParOf" srcId="{79678B80-9C37-0A4C-9B4F-CB01E09C52E1}" destId="{06DC8379-0CE5-9C4A-9CF7-D784E51ED287}" srcOrd="0" destOrd="0" presId="urn:microsoft.com/office/officeart/2005/8/layout/hierarchy3"/>
    <dgm:cxn modelId="{2F2525B2-542D-5943-8C08-45B5C152CE58}" type="presParOf" srcId="{79678B80-9C37-0A4C-9B4F-CB01E09C52E1}" destId="{EF7D991C-8FE7-984C-8ED6-5EDDC6585936}" srcOrd="1" destOrd="0" presId="urn:microsoft.com/office/officeart/2005/8/layout/hierarchy3"/>
    <dgm:cxn modelId="{0C3DC34D-71BC-1B4B-8686-56E9042575DC}" type="presParOf" srcId="{60ABF43D-F109-C04B-8FC6-442178FBD7E9}" destId="{929D741E-A952-D44A-8F2F-16A710FF84B7}" srcOrd="1" destOrd="0" presId="urn:microsoft.com/office/officeart/2005/8/layout/hierarchy3"/>
    <dgm:cxn modelId="{78E22A6B-2259-AD45-A8FD-7CC3FEFFC995}" type="presParOf" srcId="{929D741E-A952-D44A-8F2F-16A710FF84B7}" destId="{625B9D8B-BDE3-9343-96A4-2868491AF37F}" srcOrd="0" destOrd="0" presId="urn:microsoft.com/office/officeart/2005/8/layout/hierarchy3"/>
    <dgm:cxn modelId="{C983DD4A-0A2A-E04D-A130-85C017866F1F}" type="presParOf" srcId="{929D741E-A952-D44A-8F2F-16A710FF84B7}" destId="{D791D2C8-B6B7-6540-8F4F-ED0D4560A5C4}" srcOrd="1" destOrd="0" presId="urn:microsoft.com/office/officeart/2005/8/layout/hierarchy3"/>
    <dgm:cxn modelId="{5875C69A-4919-964A-8C9F-3C95F2D66A01}" type="presParOf" srcId="{929D741E-A952-D44A-8F2F-16A710FF84B7}" destId="{FBE8FAB7-A19B-DF48-B141-4E3218729F2D}" srcOrd="2" destOrd="0" presId="urn:microsoft.com/office/officeart/2005/8/layout/hierarchy3"/>
    <dgm:cxn modelId="{DB028635-79E3-6241-AC7E-911FDC9C572B}" type="presParOf" srcId="{929D741E-A952-D44A-8F2F-16A710FF84B7}" destId="{67C02BB1-C046-F64A-BF11-3CBF7BBDF315}" srcOrd="3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2E3F2AA-40D4-FD4C-ABDA-8EE1BFB06B93}">
      <dsp:nvSpPr>
        <dsp:cNvPr id="0" name=""/>
        <dsp:cNvSpPr/>
      </dsp:nvSpPr>
      <dsp:spPr>
        <a:xfrm>
          <a:off x="594" y="545552"/>
          <a:ext cx="2163611" cy="1081805"/>
        </a:xfrm>
        <a:prstGeom prst="roundRect">
          <a:avLst>
            <a:gd name="adj" fmla="val 10000"/>
          </a:avLst>
        </a:prstGeom>
        <a:solidFill>
          <a:srgbClr val="66489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1435" tIns="34290" rIns="51435" bIns="3429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700" kern="1200" dirty="0" smtClean="0"/>
            <a:t>Vision + Affichage</a:t>
          </a:r>
          <a:endParaRPr lang="fr-FR" sz="2700" kern="1200" dirty="0"/>
        </a:p>
      </dsp:txBody>
      <dsp:txXfrm>
        <a:off x="32279" y="577237"/>
        <a:ext cx="2100241" cy="1018435"/>
      </dsp:txXfrm>
    </dsp:sp>
    <dsp:sp modelId="{DA90E8C8-44A9-FD4D-AF16-9CA9C9E01B0E}">
      <dsp:nvSpPr>
        <dsp:cNvPr id="0" name=""/>
        <dsp:cNvSpPr/>
      </dsp:nvSpPr>
      <dsp:spPr>
        <a:xfrm>
          <a:off x="216955" y="1627357"/>
          <a:ext cx="216361" cy="81135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11354"/>
              </a:lnTo>
              <a:lnTo>
                <a:pt x="216361" y="811354"/>
              </a:lnTo>
            </a:path>
          </a:pathLst>
        </a:custGeom>
        <a:noFill/>
        <a:ln w="12700" cap="flat" cmpd="sng" algn="ctr">
          <a:solidFill>
            <a:srgbClr val="66489A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D8AEA95-0847-594E-B188-B11A03481A7B}">
      <dsp:nvSpPr>
        <dsp:cNvPr id="0" name=""/>
        <dsp:cNvSpPr/>
      </dsp:nvSpPr>
      <dsp:spPr>
        <a:xfrm>
          <a:off x="433316" y="1897809"/>
          <a:ext cx="1730888" cy="10818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66489A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27940" rIns="41910" bIns="2794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200" kern="1200" dirty="0" smtClean="0"/>
            <a:t>Guillaume </a:t>
          </a:r>
          <a:r>
            <a:rPr lang="fr-FR" sz="2200" kern="1200" dirty="0" err="1" smtClean="0"/>
            <a:t>Froger</a:t>
          </a:r>
          <a:endParaRPr lang="fr-FR" sz="2200" kern="1200" dirty="0"/>
        </a:p>
      </dsp:txBody>
      <dsp:txXfrm>
        <a:off x="465001" y="1929494"/>
        <a:ext cx="1667518" cy="1018435"/>
      </dsp:txXfrm>
    </dsp:sp>
    <dsp:sp modelId="{D39B56E6-F732-BA49-A56D-586D55838442}">
      <dsp:nvSpPr>
        <dsp:cNvPr id="0" name=""/>
        <dsp:cNvSpPr/>
      </dsp:nvSpPr>
      <dsp:spPr>
        <a:xfrm>
          <a:off x="216955" y="1627357"/>
          <a:ext cx="216361" cy="216361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63611"/>
              </a:lnTo>
              <a:lnTo>
                <a:pt x="216361" y="2163611"/>
              </a:lnTo>
            </a:path>
          </a:pathLst>
        </a:custGeom>
        <a:noFill/>
        <a:ln w="12700" cap="flat" cmpd="sng" algn="ctr">
          <a:solidFill>
            <a:srgbClr val="66489A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943DC02-BD5B-1A4F-945D-944DC4E4B493}">
      <dsp:nvSpPr>
        <dsp:cNvPr id="0" name=""/>
        <dsp:cNvSpPr/>
      </dsp:nvSpPr>
      <dsp:spPr>
        <a:xfrm>
          <a:off x="433316" y="3250066"/>
          <a:ext cx="1730888" cy="10818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66489A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27940" rIns="41910" bIns="2794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200" kern="1200" dirty="0" smtClean="0"/>
            <a:t>Camille </a:t>
          </a:r>
          <a:r>
            <a:rPr lang="fr-FR" sz="2200" kern="1200" dirty="0" err="1" smtClean="0"/>
            <a:t>Bertuglia</a:t>
          </a:r>
          <a:endParaRPr lang="fr-FR" sz="2200" kern="1200" dirty="0"/>
        </a:p>
      </dsp:txBody>
      <dsp:txXfrm>
        <a:off x="465001" y="3281751"/>
        <a:ext cx="1667518" cy="1018435"/>
      </dsp:txXfrm>
    </dsp:sp>
    <dsp:sp modelId="{06DC8379-0CE5-9C4A-9CF7-D784E51ED287}">
      <dsp:nvSpPr>
        <dsp:cNvPr id="0" name=""/>
        <dsp:cNvSpPr/>
      </dsp:nvSpPr>
      <dsp:spPr>
        <a:xfrm>
          <a:off x="2705108" y="545552"/>
          <a:ext cx="2163611" cy="1081805"/>
        </a:xfrm>
        <a:prstGeom prst="roundRect">
          <a:avLst>
            <a:gd name="adj" fmla="val 10000"/>
          </a:avLst>
        </a:prstGeom>
        <a:solidFill>
          <a:srgbClr val="BE2848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1435" tIns="34290" rIns="51435" bIns="3429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700" kern="1200" dirty="0" err="1" smtClean="0"/>
            <a:t>DeepLearning</a:t>
          </a:r>
          <a:endParaRPr lang="fr-FR" sz="2700" kern="1200" dirty="0"/>
        </a:p>
      </dsp:txBody>
      <dsp:txXfrm>
        <a:off x="2736793" y="577237"/>
        <a:ext cx="2100241" cy="1018435"/>
      </dsp:txXfrm>
    </dsp:sp>
    <dsp:sp modelId="{625B9D8B-BDE3-9343-96A4-2868491AF37F}">
      <dsp:nvSpPr>
        <dsp:cNvPr id="0" name=""/>
        <dsp:cNvSpPr/>
      </dsp:nvSpPr>
      <dsp:spPr>
        <a:xfrm>
          <a:off x="2921469" y="1627357"/>
          <a:ext cx="216361" cy="81135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11354"/>
              </a:lnTo>
              <a:lnTo>
                <a:pt x="216361" y="811354"/>
              </a:lnTo>
            </a:path>
          </a:pathLst>
        </a:custGeom>
        <a:noFill/>
        <a:ln w="12700" cap="flat" cmpd="sng" algn="ctr">
          <a:solidFill>
            <a:srgbClr val="BE2848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791D2C8-B6B7-6540-8F4F-ED0D4560A5C4}">
      <dsp:nvSpPr>
        <dsp:cNvPr id="0" name=""/>
        <dsp:cNvSpPr/>
      </dsp:nvSpPr>
      <dsp:spPr>
        <a:xfrm>
          <a:off x="3137830" y="1897809"/>
          <a:ext cx="1730888" cy="10818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BE2848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27940" rIns="41910" bIns="2794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200" kern="1200" dirty="0" smtClean="0"/>
            <a:t>Flavien </a:t>
          </a:r>
          <a:r>
            <a:rPr lang="fr-FR" sz="2200" kern="1200" dirty="0" err="1" smtClean="0"/>
            <a:t>Ronteix</a:t>
          </a:r>
          <a:r>
            <a:rPr lang="fr-FR" sz="2200" kern="1200" dirty="0" smtClean="0"/>
            <a:t>--Jacquet</a:t>
          </a:r>
          <a:endParaRPr lang="fr-FR" sz="2200" kern="1200" dirty="0"/>
        </a:p>
      </dsp:txBody>
      <dsp:txXfrm>
        <a:off x="3169515" y="1929494"/>
        <a:ext cx="1667518" cy="1018435"/>
      </dsp:txXfrm>
    </dsp:sp>
    <dsp:sp modelId="{FBE8FAB7-A19B-DF48-B141-4E3218729F2D}">
      <dsp:nvSpPr>
        <dsp:cNvPr id="0" name=""/>
        <dsp:cNvSpPr/>
      </dsp:nvSpPr>
      <dsp:spPr>
        <a:xfrm>
          <a:off x="2921469" y="1627357"/>
          <a:ext cx="216361" cy="216361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63611"/>
              </a:lnTo>
              <a:lnTo>
                <a:pt x="216361" y="2163611"/>
              </a:lnTo>
            </a:path>
          </a:pathLst>
        </a:custGeom>
        <a:noFill/>
        <a:ln w="12700" cap="flat" cmpd="sng" algn="ctr">
          <a:solidFill>
            <a:srgbClr val="BE2848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7C02BB1-C046-F64A-BF11-3CBF7BBDF315}">
      <dsp:nvSpPr>
        <dsp:cNvPr id="0" name=""/>
        <dsp:cNvSpPr/>
      </dsp:nvSpPr>
      <dsp:spPr>
        <a:xfrm>
          <a:off x="3137830" y="3250066"/>
          <a:ext cx="1730888" cy="10818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BE2848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27940" rIns="41910" bIns="2794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200" kern="1200" dirty="0" smtClean="0"/>
            <a:t>Thanh </a:t>
          </a:r>
          <a:r>
            <a:rPr lang="fr-FR" sz="2200" kern="1200" dirty="0" err="1" smtClean="0"/>
            <a:t>Luu</a:t>
          </a:r>
          <a:endParaRPr lang="fr-FR" sz="2200" kern="1200" dirty="0"/>
        </a:p>
      </dsp:txBody>
      <dsp:txXfrm>
        <a:off x="3169515" y="3281751"/>
        <a:ext cx="1667518" cy="101843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679731-FA73-F741-A86A-3350B0E78762}" type="datetimeFigureOut">
              <a:rPr lang="fr-FR" smtClean="0"/>
              <a:t>28/06/2017</a:t>
            </a:fld>
            <a:endParaRPr lang="fr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453A2B-0BEC-2F48-BA42-0D050E034F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982147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53A2B-0BEC-2F48-BA42-0D050E034F78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564123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53A2B-0BEC-2F48-BA42-0D050E034F78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59908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53A2B-0BEC-2F48-BA42-0D050E034F78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950302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53A2B-0BEC-2F48-BA42-0D050E034F78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627052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53A2B-0BEC-2F48-BA42-0D050E034F78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072377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53A2B-0BEC-2F48-BA42-0D050E034F78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728669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53A2B-0BEC-2F48-BA42-0D050E034F78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02409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53A2B-0BEC-2F48-BA42-0D050E034F78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4045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53A2B-0BEC-2F48-BA42-0D050E034F78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335393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53A2B-0BEC-2F48-BA42-0D050E034F78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16985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53A2B-0BEC-2F48-BA42-0D050E034F78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857152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53A2B-0BEC-2F48-BA42-0D050E034F78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79429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53A2B-0BEC-2F48-BA42-0D050E034F78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297920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72122-EFA3-2D4E-8AE9-6EC25FF017CC}" type="datetime1">
              <a:rPr lang="fr-FR" smtClean="0"/>
              <a:t>28/06/2017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85938-31CD-1D4D-A7DA-C70B41CD3E3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002451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D46BA2-6DD3-B145-8323-965DA84D2D19}" type="datetime1">
              <a:rPr lang="fr-FR" smtClean="0"/>
              <a:t>28/06/2017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85938-31CD-1D4D-A7DA-C70B41CD3E3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659097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F3555D-E25E-CF4C-AF0F-DE70524B4700}" type="datetime1">
              <a:rPr lang="fr-FR" smtClean="0"/>
              <a:t>28/06/2017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85938-31CD-1D4D-A7DA-C70B41CD3E3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166167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C0F30-6741-CF4C-8AA0-FA081DC18D72}" type="datetime1">
              <a:rPr lang="fr-FR" smtClean="0"/>
              <a:t>28/06/2017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85938-31CD-1D4D-A7DA-C70B41CD3E3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13378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72345-A587-8E4C-8A37-B68B5E929947}" type="datetime1">
              <a:rPr lang="fr-FR" smtClean="0"/>
              <a:t>28/06/2017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85938-31CD-1D4D-A7DA-C70B41CD3E3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839044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0C4AB-2338-2C4F-8AAD-72E5CDC4C6DA}" type="datetime1">
              <a:rPr lang="fr-FR" smtClean="0"/>
              <a:t>28/06/2017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85938-31CD-1D4D-A7DA-C70B41CD3E3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299130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0B8825-3BA8-1343-91B7-CE90FB48D518}" type="datetime1">
              <a:rPr lang="fr-FR" smtClean="0"/>
              <a:t>28/06/2017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85938-31CD-1D4D-A7DA-C70B41CD3E3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354739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A45862-4F5D-774F-9D5A-8EFFFE47ABDE}" type="datetime1">
              <a:rPr lang="fr-FR" smtClean="0"/>
              <a:t>28/06/2017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85938-31CD-1D4D-A7DA-C70B41CD3E3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908914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C0EFC6-D717-4A4C-BE47-815044BEC2C5}" type="datetime1">
              <a:rPr lang="fr-FR" smtClean="0"/>
              <a:t>28/06/2017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85938-31CD-1D4D-A7DA-C70B41CD3E3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480315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7F08A-0322-5E4C-9908-06316ABEF1AE}" type="datetime1">
              <a:rPr lang="fr-FR" smtClean="0"/>
              <a:t>28/06/2017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85938-31CD-1D4D-A7DA-C70B41CD3E3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730921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D218B-65C0-0A4F-A9A2-396F3D5F91CA}" type="datetime1">
              <a:rPr lang="fr-FR" smtClean="0"/>
              <a:t>28/06/2017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85938-31CD-1D4D-A7DA-C70B41CD3E3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75737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D22321-B949-B54F-B0C6-58A1D6206AFD}" type="datetime1">
              <a:rPr lang="fr-FR" smtClean="0"/>
              <a:t>28/06/2017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D85938-31CD-1D4D-A7DA-C70B41CD3E3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560514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22.png"/><Relationship Id="rId8" Type="http://schemas.openxmlformats.org/officeDocument/2006/relationships/image" Target="../media/image23.png"/><Relationship Id="rId9" Type="http://schemas.openxmlformats.org/officeDocument/2006/relationships/image" Target="../media/image24.png"/><Relationship Id="rId10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26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27.jpg"/><Relationship Id="rId5" Type="http://schemas.openxmlformats.org/officeDocument/2006/relationships/hyperlink" Target="http://192.168.0.11/mjpg/video.mjpg?resoltuion=640x480&amp;req_fps=10&amp;.mjgp)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4.tiff"/><Relationship Id="rId5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diagramData" Target="../diagrams/data1.xml"/><Relationship Id="rId5" Type="http://schemas.openxmlformats.org/officeDocument/2006/relationships/diagramLayout" Target="../diagrams/layout1.xml"/><Relationship Id="rId6" Type="http://schemas.openxmlformats.org/officeDocument/2006/relationships/diagramQuickStyle" Target="../diagrams/quickStyle1.xml"/><Relationship Id="rId7" Type="http://schemas.openxmlformats.org/officeDocument/2006/relationships/diagramColors" Target="../diagrams/colors1.xml"/><Relationship Id="rId8" Type="http://schemas.microsoft.com/office/2007/relationships/diagramDrawing" Target="../diagrams/drawing1.xml"/><Relationship Id="rId9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8.tiff"/><Relationship Id="rId5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10.png"/><Relationship Id="rId5" Type="http://schemas.openxmlformats.org/officeDocument/2006/relationships/image" Target="../media/image11.tiff"/><Relationship Id="rId6" Type="http://schemas.openxmlformats.org/officeDocument/2006/relationships/image" Target="../media/image12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13.png"/><Relationship Id="rId5" Type="http://schemas.openxmlformats.org/officeDocument/2006/relationships/image" Target="../media/image14.tiff"/><Relationship Id="rId6" Type="http://schemas.openxmlformats.org/officeDocument/2006/relationships/image" Target="../media/image15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18.jpeg"/><Relationship Id="rId5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4687503"/>
          </a:xfrm>
          <a:prstGeom prst="rect">
            <a:avLst/>
          </a:prstGeom>
          <a:solidFill>
            <a:srgbClr val="6648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3351" y="1545591"/>
            <a:ext cx="6285297" cy="314191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953350" y="172631"/>
            <a:ext cx="62852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b="1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Projet d’application </a:t>
            </a:r>
          </a:p>
          <a:p>
            <a:pPr algn="ctr"/>
            <a:r>
              <a:rPr lang="fr-FR" sz="3600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3</a:t>
            </a:r>
            <a:r>
              <a:rPr lang="fr-FR" sz="3600" baseline="30000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ème</a:t>
            </a:r>
            <a:r>
              <a:rPr lang="fr-FR" sz="3600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 STI 2017</a:t>
            </a:r>
            <a:endParaRPr lang="fr-FR" sz="3600" dirty="0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-1" y="4687503"/>
            <a:ext cx="2953350" cy="2170497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lvl="1"/>
            <a:r>
              <a:rPr lang="fr-FR" sz="2000" b="1" smtClean="0">
                <a:latin typeface="Helvetica Neue" charset="0"/>
                <a:ea typeface="Helvetica Neue" charset="0"/>
                <a:cs typeface="Helvetica Neue" charset="0"/>
              </a:rPr>
              <a:t>Encadrant</a:t>
            </a:r>
          </a:p>
          <a:p>
            <a:pPr lvl="1"/>
            <a:r>
              <a:rPr lang="fr-FR" dirty="0" smtClean="0">
                <a:latin typeface="Helvetica Neue" charset="0"/>
                <a:ea typeface="Helvetica Neue" charset="0"/>
                <a:cs typeface="Helvetica Neue" charset="0"/>
              </a:rPr>
              <a:t>A. HAFIANE</a:t>
            </a:r>
            <a:endParaRPr lang="fr-FR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238647" y="4687502"/>
            <a:ext cx="2843625" cy="2170497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r"/>
            <a:r>
              <a:rPr lang="fr-FR" sz="2000" b="1" dirty="0" smtClean="0">
                <a:latin typeface="Helvetica Neue" charset="0"/>
                <a:ea typeface="Helvetica Neue" charset="0"/>
                <a:cs typeface="Helvetica Neue" charset="0"/>
              </a:rPr>
              <a:t>Etudiants</a:t>
            </a:r>
            <a:endParaRPr lang="fr-FR" b="1" dirty="0" smtClean="0">
              <a:latin typeface="Helvetica Neue" charset="0"/>
              <a:ea typeface="Helvetica Neue" charset="0"/>
              <a:cs typeface="Helvetica Neue" charset="0"/>
            </a:endParaRPr>
          </a:p>
          <a:p>
            <a:pPr algn="r"/>
            <a:r>
              <a:rPr lang="fr-FR" dirty="0" smtClean="0">
                <a:latin typeface="Helvetica Neue" charset="0"/>
                <a:ea typeface="Helvetica Neue" charset="0"/>
                <a:cs typeface="Helvetica Neue" charset="0"/>
              </a:rPr>
              <a:t>C. BERTUGLIA</a:t>
            </a:r>
          </a:p>
          <a:p>
            <a:pPr algn="r"/>
            <a:r>
              <a:rPr lang="fr-FR" dirty="0" smtClean="0">
                <a:latin typeface="Helvetica Neue" charset="0"/>
                <a:ea typeface="Helvetica Neue" charset="0"/>
                <a:cs typeface="Helvetica Neue" charset="0"/>
              </a:rPr>
              <a:t>F. FROGER</a:t>
            </a:r>
          </a:p>
          <a:p>
            <a:pPr algn="r"/>
            <a:r>
              <a:rPr lang="fr-FR" dirty="0" err="1" smtClean="0">
                <a:latin typeface="Helvetica Neue" charset="0"/>
                <a:ea typeface="Helvetica Neue" charset="0"/>
                <a:cs typeface="Helvetica Neue" charset="0"/>
              </a:rPr>
              <a:t>T</a:t>
            </a:r>
            <a:r>
              <a:rPr lang="fr-FR" dirty="0" smtClean="0">
                <a:latin typeface="Helvetica Neue" charset="0"/>
                <a:ea typeface="Helvetica Neue" charset="0"/>
                <a:cs typeface="Helvetica Neue" charset="0"/>
              </a:rPr>
              <a:t>. LUU</a:t>
            </a:r>
          </a:p>
          <a:p>
            <a:pPr algn="r"/>
            <a:r>
              <a:rPr lang="fr-FR" dirty="0" smtClean="0">
                <a:latin typeface="Helvetica Neue" charset="0"/>
                <a:ea typeface="Helvetica Neue" charset="0"/>
                <a:cs typeface="Helvetica Neue" charset="0"/>
              </a:rPr>
              <a:t>F. RONTEIX--JACQUET</a:t>
            </a:r>
            <a:endParaRPr lang="fr-FR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953349" y="4687502"/>
            <a:ext cx="6285298" cy="217049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fr-FR" sz="20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Projet d’implémentation de réseaux neuronaux</a:t>
            </a:r>
          </a:p>
          <a:p>
            <a:pPr algn="ctr"/>
            <a:r>
              <a:rPr lang="fr-FR" sz="2000" i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Convolutifs</a:t>
            </a:r>
            <a:r>
              <a:rPr lang="fr-FR" sz="20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 sur une </a:t>
            </a:r>
            <a:r>
              <a:rPr lang="fr-FR" sz="2000" i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Raspberry</a:t>
            </a:r>
            <a:r>
              <a:rPr lang="fr-FR" sz="20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 pi 3 pour</a:t>
            </a:r>
          </a:p>
          <a:p>
            <a:pPr algn="ctr"/>
            <a:r>
              <a:rPr lang="fr-FR" sz="20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De la reconnaissance d’objet</a:t>
            </a:r>
            <a:endParaRPr lang="fr-FR" sz="2000" i="1" dirty="0">
              <a:solidFill>
                <a:schemeClr val="tx1">
                  <a:lumMod val="75000"/>
                  <a:lumOff val="25000"/>
                </a:schemeClr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4269892" y="6455502"/>
            <a:ext cx="3652216" cy="369545"/>
            <a:chOff x="858690" y="1033018"/>
            <a:chExt cx="3652216" cy="369545"/>
          </a:xfrm>
        </p:grpSpPr>
        <p:sp>
          <p:nvSpPr>
            <p:cNvPr id="11" name="Rectangle 10"/>
            <p:cNvSpPr/>
            <p:nvPr/>
          </p:nvSpPr>
          <p:spPr>
            <a:xfrm>
              <a:off x="1197178" y="1033018"/>
              <a:ext cx="331372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r-FR" dirty="0" err="1" smtClean="0">
                  <a:latin typeface="Helvetica" charset="0"/>
                  <a:ea typeface="Helvetica" charset="0"/>
                  <a:cs typeface="Helvetica" charset="0"/>
                </a:rPr>
                <a:t>github.com</a:t>
              </a:r>
              <a:r>
                <a:rPr lang="fr-FR" dirty="0" smtClean="0">
                  <a:latin typeface="Helvetica" charset="0"/>
                  <a:ea typeface="Helvetica" charset="0"/>
                  <a:cs typeface="Helvetica" charset="0"/>
                </a:rPr>
                <a:t>/flexus404/</a:t>
              </a:r>
              <a:r>
                <a:rPr lang="fr-FR" dirty="0" err="1" smtClean="0">
                  <a:latin typeface="Helvetica" charset="0"/>
                  <a:ea typeface="Helvetica" charset="0"/>
                  <a:cs typeface="Helvetica" charset="0"/>
                </a:rPr>
                <a:t>projet_ia</a:t>
              </a:r>
              <a:endParaRPr lang="fr-FR" dirty="0">
                <a:latin typeface="Helvetica" charset="0"/>
                <a:ea typeface="Helvetica" charset="0"/>
                <a:cs typeface="Helvetica" charset="0"/>
              </a:endParaRPr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3"/>
            <a:srcRect l="11735" t="11063" r="7811" b="11111"/>
            <a:stretch/>
          </p:blipFill>
          <p:spPr>
            <a:xfrm>
              <a:off x="858690" y="1034078"/>
              <a:ext cx="380927" cy="36848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85359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7073" t="394" r="10787" b="2114"/>
          <a:stretch/>
        </p:blipFill>
        <p:spPr>
          <a:xfrm rot="5400000">
            <a:off x="5847735" y="529610"/>
            <a:ext cx="496530" cy="11887200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0" y="206478"/>
            <a:ext cx="12192000" cy="584775"/>
            <a:chOff x="0" y="285135"/>
            <a:chExt cx="12192000" cy="584775"/>
          </a:xfrm>
        </p:grpSpPr>
        <p:cxnSp>
          <p:nvCxnSpPr>
            <p:cNvPr id="8" name="Straight Connector 7"/>
            <p:cNvCxnSpPr/>
            <p:nvPr/>
          </p:nvCxnSpPr>
          <p:spPr>
            <a:xfrm>
              <a:off x="0" y="577523"/>
              <a:ext cx="12192000" cy="0"/>
            </a:xfrm>
            <a:prstGeom prst="line">
              <a:avLst/>
            </a:prstGeom>
            <a:ln w="127000">
              <a:solidFill>
                <a:srgbClr val="66489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TextBox 4"/>
            <p:cNvSpPr txBox="1"/>
            <p:nvPr/>
          </p:nvSpPr>
          <p:spPr>
            <a:xfrm>
              <a:off x="4330725" y="285135"/>
              <a:ext cx="3530549" cy="58477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3200" b="1" dirty="0" smtClean="0">
                  <a:solidFill>
                    <a:srgbClr val="66489A"/>
                  </a:solidFill>
                  <a:latin typeface="Helvetica Neue" charset="0"/>
                  <a:ea typeface="Helvetica Neue" charset="0"/>
                  <a:cs typeface="Helvetica Neue" charset="0"/>
                </a:rPr>
                <a:t>Benchmark </a:t>
              </a:r>
              <a:r>
                <a:rPr lang="fr-FR" sz="3200" b="1" dirty="0" err="1" smtClean="0">
                  <a:solidFill>
                    <a:srgbClr val="66489A"/>
                  </a:solidFill>
                  <a:latin typeface="Helvetica Neue" charset="0"/>
                  <a:ea typeface="Helvetica Neue" charset="0"/>
                  <a:cs typeface="Helvetica Neue" charset="0"/>
                </a:rPr>
                <a:t>Yolo</a:t>
              </a:r>
              <a:endParaRPr lang="fr-FR" b="1" dirty="0">
                <a:solidFill>
                  <a:srgbClr val="66489A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85938-31CD-1D4D-A7DA-C70B41CD3E3F}" type="slidenum">
              <a:rPr lang="fr-FR" smtClean="0"/>
              <a:t>10</a:t>
            </a:fld>
            <a:endParaRPr lang="fr-FR"/>
          </a:p>
        </p:txBody>
      </p:sp>
      <p:grpSp>
        <p:nvGrpSpPr>
          <p:cNvPr id="22" name="Group 21"/>
          <p:cNvGrpSpPr/>
          <p:nvPr/>
        </p:nvGrpSpPr>
        <p:grpSpPr>
          <a:xfrm>
            <a:off x="0" y="922657"/>
            <a:ext cx="12192001" cy="2364997"/>
            <a:chOff x="0" y="922657"/>
            <a:chExt cx="12192001" cy="2364997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924515"/>
              <a:ext cx="1745148" cy="1995665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5149" y="924515"/>
              <a:ext cx="1745148" cy="1995665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86863" y="924515"/>
              <a:ext cx="1745148" cy="1995665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28577" y="922657"/>
              <a:ext cx="1745148" cy="1995665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46853" y="922657"/>
              <a:ext cx="1745148" cy="1995665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66858" y="922657"/>
              <a:ext cx="1745148" cy="1995665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01705" y="922657"/>
              <a:ext cx="1745148" cy="1995665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0" y="2918322"/>
              <a:ext cx="17451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>
                  <a:latin typeface="Helvetica" charset="0"/>
                  <a:ea typeface="Helvetica" charset="0"/>
                  <a:cs typeface="Helvetica" charset="0"/>
                </a:rPr>
                <a:t>50x50</a:t>
              </a:r>
              <a:endParaRPr lang="fr-FR" dirty="0">
                <a:latin typeface="Helvetica" charset="0"/>
                <a:ea typeface="Helvetica" charset="0"/>
                <a:cs typeface="Helvetica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736565" y="2918322"/>
              <a:ext cx="17451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>
                  <a:latin typeface="Helvetica" charset="0"/>
                  <a:ea typeface="Helvetica" charset="0"/>
                  <a:cs typeface="Helvetica" charset="0"/>
                </a:rPr>
                <a:t>100x100</a:t>
              </a:r>
              <a:endParaRPr lang="fr-FR" dirty="0">
                <a:latin typeface="Helvetica" charset="0"/>
                <a:ea typeface="Helvetica" charset="0"/>
                <a:cs typeface="Helvetica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458150" y="2918322"/>
              <a:ext cx="17451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>
                  <a:latin typeface="Helvetica" charset="0"/>
                  <a:ea typeface="Helvetica" charset="0"/>
                  <a:cs typeface="Helvetica" charset="0"/>
                </a:rPr>
                <a:t>224x224</a:t>
              </a:r>
              <a:endParaRPr lang="fr-FR" dirty="0">
                <a:latin typeface="Helvetica" charset="0"/>
                <a:ea typeface="Helvetica" charset="0"/>
                <a:cs typeface="Helvetica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221708" y="2917393"/>
              <a:ext cx="17451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>
                  <a:latin typeface="Helvetica" charset="0"/>
                  <a:ea typeface="Helvetica" charset="0"/>
                  <a:cs typeface="Helvetica" charset="0"/>
                </a:rPr>
                <a:t>416x416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963422" y="2917393"/>
              <a:ext cx="17451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>
                  <a:latin typeface="Helvetica" charset="0"/>
                  <a:ea typeface="Helvetica" charset="0"/>
                  <a:cs typeface="Helvetica" charset="0"/>
                </a:rPr>
                <a:t>500x500</a:t>
              </a:r>
              <a:endParaRPr lang="fr-FR" dirty="0">
                <a:latin typeface="Helvetica" charset="0"/>
                <a:ea typeface="Helvetica" charset="0"/>
                <a:cs typeface="Helvetica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8715439" y="2917392"/>
              <a:ext cx="17451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>
                  <a:latin typeface="Helvetica" charset="0"/>
                  <a:ea typeface="Helvetica" charset="0"/>
                  <a:cs typeface="Helvetica" charset="0"/>
                </a:rPr>
                <a:t>1000x1000</a:t>
              </a:r>
              <a:endParaRPr lang="fr-FR" dirty="0">
                <a:latin typeface="Helvetica" charset="0"/>
                <a:ea typeface="Helvetica" charset="0"/>
                <a:cs typeface="Helvetica" charset="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0439982" y="2917392"/>
              <a:ext cx="17451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>
                  <a:latin typeface="Helvetica" charset="0"/>
                  <a:ea typeface="Helvetica" charset="0"/>
                  <a:cs typeface="Helvetica" charset="0"/>
                </a:rPr>
                <a:t>2000x2000</a:t>
              </a:r>
              <a:endParaRPr lang="fr-FR" dirty="0">
                <a:latin typeface="Helvetica" charset="0"/>
                <a:ea typeface="Helvetica" charset="0"/>
                <a:cs typeface="Helvetica" charset="0"/>
              </a:endParaRP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481780" y="4911200"/>
            <a:ext cx="57420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latin typeface="Helvetica Neue" charset="0"/>
                <a:ea typeface="Helvetica Neue" charset="0"/>
                <a:cs typeface="Helvetica Neue" charset="0"/>
              </a:rPr>
              <a:t>Performance sur CPU seulement :</a:t>
            </a:r>
          </a:p>
          <a:p>
            <a:r>
              <a:rPr lang="fr-FR" dirty="0" smtClean="0">
                <a:latin typeface="Helvetica Neue" charset="0"/>
                <a:ea typeface="Helvetica Neue" charset="0"/>
                <a:cs typeface="Helvetica Neue" charset="0"/>
              </a:rPr>
              <a:t>PC (Intel i5-3230 </a:t>
            </a:r>
            <a:r>
              <a:rPr lang="fr-FR" dirty="0" smtClean="0">
                <a:latin typeface="Helvetica Neue" charset="0"/>
                <a:ea typeface="Helvetica Neue" charset="0"/>
                <a:cs typeface="Helvetica Neue" charset="0"/>
              </a:rPr>
              <a:t>2.6GHz 2GO RAM) </a:t>
            </a:r>
            <a:r>
              <a:rPr lang="fr-FR" dirty="0" smtClean="0">
                <a:latin typeface="Helvetica Neue" charset="0"/>
                <a:ea typeface="Helvetica Neue" charset="0"/>
                <a:cs typeface="Helvetica Neue" charset="0"/>
              </a:rPr>
              <a:t>: 18.3 sec</a:t>
            </a:r>
          </a:p>
          <a:p>
            <a:r>
              <a:rPr lang="fr-FR" dirty="0" smtClean="0">
                <a:latin typeface="Helvetica Neue" charset="0"/>
                <a:ea typeface="Helvetica Neue" charset="0"/>
                <a:cs typeface="Helvetica Neue" charset="0"/>
              </a:rPr>
              <a:t>RPI (</a:t>
            </a:r>
            <a:r>
              <a:rPr lang="fr-FR" dirty="0" err="1" smtClean="0">
                <a:latin typeface="Helvetica Neue" charset="0"/>
                <a:ea typeface="Helvetica Neue" charset="0"/>
                <a:cs typeface="Helvetica Neue" charset="0"/>
              </a:rPr>
              <a:t>Broadcom</a:t>
            </a:r>
            <a:r>
              <a:rPr lang="fr-FR" dirty="0" smtClean="0">
                <a:latin typeface="Helvetica Neue" charset="0"/>
                <a:ea typeface="Helvetica Neue" charset="0"/>
                <a:cs typeface="Helvetica Neue" charset="0"/>
              </a:rPr>
              <a:t> 2837 1.2 </a:t>
            </a:r>
            <a:r>
              <a:rPr lang="fr-FR" dirty="0" smtClean="0">
                <a:latin typeface="Helvetica Neue" charset="0"/>
                <a:ea typeface="Helvetica Neue" charset="0"/>
                <a:cs typeface="Helvetica Neue" charset="0"/>
              </a:rPr>
              <a:t>GHz 1GO RAM) </a:t>
            </a:r>
            <a:r>
              <a:rPr lang="fr-FR" dirty="0" smtClean="0">
                <a:latin typeface="Helvetica Neue" charset="0"/>
                <a:ea typeface="Helvetica Neue" charset="0"/>
                <a:cs typeface="Helvetica Neue" charset="0"/>
              </a:rPr>
              <a:t>: 340 sec</a:t>
            </a:r>
            <a:endParaRPr lang="fr-FR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graphicFrame>
        <p:nvGraphicFramePr>
          <p:cNvPr id="24" name="Table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547582"/>
              </p:ext>
            </p:extLst>
          </p:nvPr>
        </p:nvGraphicFramePr>
        <p:xfrm>
          <a:off x="0" y="3436158"/>
          <a:ext cx="12185131" cy="111252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740733"/>
                <a:gridCol w="1740733"/>
                <a:gridCol w="1740733"/>
                <a:gridCol w="1740733"/>
                <a:gridCol w="1740733"/>
                <a:gridCol w="1740733"/>
                <a:gridCol w="1740733"/>
              </a:tblGrid>
              <a:tr h="370840">
                <a:tc>
                  <a:txBody>
                    <a:bodyPr/>
                    <a:lstStyle/>
                    <a:p>
                      <a:r>
                        <a:rPr lang="fr-FR" b="0" dirty="0" smtClean="0">
                          <a:latin typeface="Helvetica" charset="0"/>
                          <a:ea typeface="Helvetica" charset="0"/>
                          <a:cs typeface="Helvetica" charset="0"/>
                        </a:rPr>
                        <a:t>Monitor</a:t>
                      </a:r>
                      <a:r>
                        <a:rPr lang="fr-FR" b="0" baseline="0" dirty="0" smtClean="0">
                          <a:latin typeface="Helvetica" charset="0"/>
                          <a:ea typeface="Helvetica" charset="0"/>
                          <a:cs typeface="Helvetica" charset="0"/>
                        </a:rPr>
                        <a:t> (0)</a:t>
                      </a:r>
                      <a:endParaRPr lang="fr-FR" b="0" dirty="0"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b="0" dirty="0" smtClean="0">
                          <a:latin typeface="Helvetica" charset="0"/>
                          <a:ea typeface="Helvetica" charset="0"/>
                          <a:cs typeface="Helvetica" charset="0"/>
                        </a:rPr>
                        <a:t>Monitor</a:t>
                      </a:r>
                      <a:r>
                        <a:rPr lang="fr-FR" b="0" baseline="0" dirty="0" smtClean="0">
                          <a:latin typeface="Helvetica" charset="0"/>
                          <a:ea typeface="Helvetica" charset="0"/>
                          <a:cs typeface="Helvetica" charset="0"/>
                        </a:rPr>
                        <a:t> (0)</a:t>
                      </a:r>
                      <a:endParaRPr lang="fr-FR" b="0" dirty="0"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b="0" dirty="0" smtClean="0">
                          <a:latin typeface="Helvetica" charset="0"/>
                          <a:ea typeface="Helvetica" charset="0"/>
                          <a:cs typeface="Helvetica" charset="0"/>
                        </a:rPr>
                        <a:t>Monitor</a:t>
                      </a:r>
                      <a:r>
                        <a:rPr lang="fr-FR" b="0" baseline="0" dirty="0" smtClean="0">
                          <a:latin typeface="Helvetica" charset="0"/>
                          <a:ea typeface="Helvetica" charset="0"/>
                          <a:cs typeface="Helvetica" charset="0"/>
                        </a:rPr>
                        <a:t> (0)</a:t>
                      </a:r>
                      <a:endParaRPr lang="fr-FR" b="0" dirty="0"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b="0" dirty="0" smtClean="0">
                          <a:latin typeface="Helvetica" charset="0"/>
                          <a:ea typeface="Helvetica" charset="0"/>
                          <a:cs typeface="Helvetica" charset="0"/>
                        </a:rPr>
                        <a:t>Monitor (44)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b="0" dirty="0" smtClean="0">
                          <a:latin typeface="Helvetica" charset="0"/>
                          <a:ea typeface="Helvetica" charset="0"/>
                          <a:cs typeface="Helvetica" charset="0"/>
                        </a:rPr>
                        <a:t>Monitor (48)</a:t>
                      </a:r>
                      <a:endParaRPr lang="fr-FR" b="0" dirty="0"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b="0" dirty="0" smtClean="0">
                          <a:latin typeface="Helvetica" charset="0"/>
                          <a:ea typeface="Helvetica" charset="0"/>
                          <a:cs typeface="Helvetica" charset="0"/>
                        </a:rPr>
                        <a:t>Monitor (62)</a:t>
                      </a:r>
                      <a:endParaRPr lang="fr-FR" b="0" dirty="0"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b="0" dirty="0" smtClean="0">
                          <a:latin typeface="Helvetica" charset="0"/>
                          <a:ea typeface="Helvetica" charset="0"/>
                          <a:cs typeface="Helvetica" charset="0"/>
                        </a:rPr>
                        <a:t>Monitor</a:t>
                      </a:r>
                      <a:r>
                        <a:rPr lang="fr-FR" b="0" baseline="0" dirty="0" smtClean="0">
                          <a:latin typeface="Helvetica" charset="0"/>
                          <a:ea typeface="Helvetica" charset="0"/>
                          <a:cs typeface="Helvetica" charset="0"/>
                        </a:rPr>
                        <a:t> (61)</a:t>
                      </a:r>
                      <a:endParaRPr lang="fr-FR" b="0" dirty="0"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fr-FR" b="0" dirty="0" smtClean="0">
                          <a:latin typeface="Helvetica" charset="0"/>
                          <a:ea typeface="Helvetica" charset="0"/>
                          <a:cs typeface="Helvetica" charset="0"/>
                        </a:rPr>
                        <a:t>Laptop</a:t>
                      </a:r>
                      <a:r>
                        <a:rPr lang="fr-FR" b="0" baseline="0" dirty="0" smtClean="0">
                          <a:latin typeface="Helvetica" charset="0"/>
                          <a:ea typeface="Helvetica" charset="0"/>
                          <a:cs typeface="Helvetica" charset="0"/>
                        </a:rPr>
                        <a:t> (0)</a:t>
                      </a:r>
                      <a:endParaRPr lang="fr-FR" b="0" dirty="0"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b="0" dirty="0" smtClean="0">
                          <a:latin typeface="Helvetica" charset="0"/>
                          <a:ea typeface="Helvetica" charset="0"/>
                          <a:cs typeface="Helvetica" charset="0"/>
                        </a:rPr>
                        <a:t>Laptop (85)</a:t>
                      </a:r>
                      <a:endParaRPr lang="fr-FR" b="0" dirty="0"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b="0" dirty="0" smtClean="0">
                          <a:latin typeface="Helvetica" charset="0"/>
                          <a:ea typeface="Helvetica" charset="0"/>
                          <a:cs typeface="Helvetica" charset="0"/>
                        </a:rPr>
                        <a:t>Laptop (91)</a:t>
                      </a:r>
                      <a:endParaRPr lang="fr-FR" b="0" dirty="0"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b="0" dirty="0" smtClean="0">
                          <a:latin typeface="Helvetica" charset="0"/>
                          <a:ea typeface="Helvetica" charset="0"/>
                          <a:cs typeface="Helvetica" charset="0"/>
                        </a:rPr>
                        <a:t>Laptop (87)</a:t>
                      </a:r>
                      <a:endParaRPr lang="fr-FR" b="0" dirty="0"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b="0" dirty="0" smtClean="0">
                          <a:latin typeface="Helvetica" charset="0"/>
                          <a:ea typeface="Helvetica" charset="0"/>
                          <a:cs typeface="Helvetica" charset="0"/>
                        </a:rPr>
                        <a:t>Laptop (88)</a:t>
                      </a:r>
                      <a:endParaRPr lang="fr-FR" b="0" dirty="0"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b="0" dirty="0" smtClean="0">
                          <a:latin typeface="Helvetica" charset="0"/>
                          <a:ea typeface="Helvetica" charset="0"/>
                          <a:cs typeface="Helvetica" charset="0"/>
                        </a:rPr>
                        <a:t>Laptop (88)</a:t>
                      </a:r>
                      <a:endParaRPr lang="fr-FR" b="0" dirty="0"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b="0" dirty="0" smtClean="0">
                          <a:latin typeface="Helvetica" charset="0"/>
                          <a:ea typeface="Helvetica" charset="0"/>
                          <a:cs typeface="Helvetica" charset="0"/>
                        </a:rPr>
                        <a:t>Laptop (88)</a:t>
                      </a:r>
                      <a:endParaRPr lang="fr-FR" b="0" dirty="0"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fr-FR" b="0" dirty="0"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b="0" dirty="0" smtClean="0">
                          <a:latin typeface="Helvetica" charset="0"/>
                          <a:ea typeface="Helvetica" charset="0"/>
                          <a:cs typeface="Helvetica" charset="0"/>
                        </a:rPr>
                        <a:t>E (24)</a:t>
                      </a:r>
                      <a:endParaRPr lang="fr-FR" b="0" dirty="0"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b="0" dirty="0" smtClean="0">
                          <a:latin typeface="Helvetica" charset="0"/>
                          <a:ea typeface="Helvetica" charset="0"/>
                          <a:cs typeface="Helvetica" charset="0"/>
                        </a:rPr>
                        <a:t>E (42)</a:t>
                      </a:r>
                      <a:endParaRPr lang="fr-FR" b="0" dirty="0"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b="0" dirty="0" smtClean="0">
                          <a:latin typeface="Helvetica" charset="0"/>
                          <a:ea typeface="Helvetica" charset="0"/>
                          <a:cs typeface="Helvetica" charset="0"/>
                        </a:rPr>
                        <a:t>E (28)</a:t>
                      </a:r>
                      <a:endParaRPr lang="fr-FR" b="0" dirty="0"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b="0" dirty="0" smtClean="0">
                          <a:latin typeface="Helvetica" charset="0"/>
                          <a:ea typeface="Helvetica" charset="0"/>
                          <a:cs typeface="Helvetica" charset="0"/>
                        </a:rPr>
                        <a:t>E (31)</a:t>
                      </a:r>
                      <a:endParaRPr lang="fr-FR" b="0" dirty="0"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b="0" dirty="0" smtClean="0">
                          <a:latin typeface="Helvetica" charset="0"/>
                          <a:ea typeface="Helvetica" charset="0"/>
                          <a:cs typeface="Helvetica" charset="0"/>
                        </a:rPr>
                        <a:t>E (31)</a:t>
                      </a:r>
                      <a:endParaRPr lang="fr-FR" b="0" dirty="0"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b="0" dirty="0" smtClean="0">
                          <a:latin typeface="Helvetica" charset="0"/>
                          <a:ea typeface="Helvetica" charset="0"/>
                          <a:cs typeface="Helvetica" charset="0"/>
                        </a:rPr>
                        <a:t>Book</a:t>
                      </a:r>
                      <a:r>
                        <a:rPr lang="fr-FR" b="0" baseline="0" dirty="0" smtClean="0">
                          <a:latin typeface="Helvetica" charset="0"/>
                          <a:ea typeface="Helvetica" charset="0"/>
                          <a:cs typeface="Helvetica" charset="0"/>
                        </a:rPr>
                        <a:t> (28)</a:t>
                      </a:r>
                      <a:endParaRPr lang="fr-FR" b="0" dirty="0"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58840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7290" r="8677" b="1974"/>
          <a:stretch/>
        </p:blipFill>
        <p:spPr>
          <a:xfrm rot="5400000">
            <a:off x="4847930" y="-2772695"/>
            <a:ext cx="2490463" cy="11151981"/>
          </a:xfrm>
          <a:prstGeom prst="rect">
            <a:avLst/>
          </a:prstGeom>
        </p:spPr>
      </p:pic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85938-31CD-1D4D-A7DA-C70B41CD3E3F}" type="slidenum">
              <a:rPr lang="fr-FR" smtClean="0"/>
              <a:t>11</a:t>
            </a:fld>
            <a:endParaRPr lang="fr-FR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838" y="5107725"/>
            <a:ext cx="12192000" cy="12486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17171" y="1039528"/>
            <a:ext cx="3178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err="1" smtClean="0">
                <a:latin typeface="Helvetica" charset="0"/>
                <a:ea typeface="Helvetica" charset="0"/>
                <a:cs typeface="Helvetica" charset="0"/>
              </a:rPr>
              <a:t>GoogleNet</a:t>
            </a:r>
            <a:endParaRPr lang="fr-FR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95991" y="4511767"/>
            <a:ext cx="3178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err="1" smtClean="0">
                <a:latin typeface="Helvetica" charset="0"/>
                <a:ea typeface="Helvetica" charset="0"/>
                <a:cs typeface="Helvetica" charset="0"/>
              </a:rPr>
              <a:t>AlexNet</a:t>
            </a:r>
            <a:endParaRPr lang="fr-FR" dirty="0">
              <a:latin typeface="Helvetica" charset="0"/>
              <a:ea typeface="Helvetica" charset="0"/>
              <a:cs typeface="Helvetica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0" y="206478"/>
            <a:ext cx="12192000" cy="584775"/>
            <a:chOff x="0" y="285135"/>
            <a:chExt cx="12192000" cy="584775"/>
          </a:xfrm>
        </p:grpSpPr>
        <p:cxnSp>
          <p:nvCxnSpPr>
            <p:cNvPr id="14" name="Straight Connector 13"/>
            <p:cNvCxnSpPr/>
            <p:nvPr/>
          </p:nvCxnSpPr>
          <p:spPr>
            <a:xfrm>
              <a:off x="0" y="577523"/>
              <a:ext cx="12192000" cy="0"/>
            </a:xfrm>
            <a:prstGeom prst="line">
              <a:avLst/>
            </a:prstGeom>
            <a:ln w="127000">
              <a:solidFill>
                <a:srgbClr val="66489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2528580" y="285135"/>
              <a:ext cx="7453620" cy="58477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3200" b="1" dirty="0" smtClean="0">
                  <a:solidFill>
                    <a:srgbClr val="66489A"/>
                  </a:solidFill>
                  <a:latin typeface="Helvetica Neue" charset="0"/>
                  <a:ea typeface="Helvetica Neue" charset="0"/>
                  <a:cs typeface="Helvetica Neue" charset="0"/>
                </a:rPr>
                <a:t>Implémentation IA vision</a:t>
              </a:r>
              <a:endParaRPr lang="fr-FR" b="1" dirty="0">
                <a:solidFill>
                  <a:srgbClr val="66489A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75635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7073" t="394" r="10787" b="2114"/>
          <a:stretch/>
        </p:blipFill>
        <p:spPr>
          <a:xfrm rot="5400000">
            <a:off x="5847735" y="529610"/>
            <a:ext cx="496530" cy="11887200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0" y="206478"/>
            <a:ext cx="12192000" cy="584775"/>
            <a:chOff x="0" y="285135"/>
            <a:chExt cx="12192000" cy="584775"/>
          </a:xfrm>
        </p:grpSpPr>
        <p:cxnSp>
          <p:nvCxnSpPr>
            <p:cNvPr id="8" name="Straight Connector 7"/>
            <p:cNvCxnSpPr/>
            <p:nvPr/>
          </p:nvCxnSpPr>
          <p:spPr>
            <a:xfrm>
              <a:off x="0" y="577523"/>
              <a:ext cx="12192000" cy="0"/>
            </a:xfrm>
            <a:prstGeom prst="line">
              <a:avLst/>
            </a:prstGeom>
            <a:ln w="127000">
              <a:solidFill>
                <a:srgbClr val="66489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TextBox 4"/>
            <p:cNvSpPr txBox="1"/>
            <p:nvPr/>
          </p:nvSpPr>
          <p:spPr>
            <a:xfrm>
              <a:off x="2528580" y="285135"/>
              <a:ext cx="7453620" cy="58477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3200" b="1" dirty="0" smtClean="0">
                  <a:solidFill>
                    <a:srgbClr val="66489A"/>
                  </a:solidFill>
                  <a:latin typeface="Helvetica Neue" charset="0"/>
                  <a:ea typeface="Helvetica Neue" charset="0"/>
                  <a:cs typeface="Helvetica Neue" charset="0"/>
                </a:rPr>
                <a:t>Implémentation IA vision</a:t>
              </a:r>
              <a:endParaRPr lang="fr-FR" b="1" dirty="0">
                <a:solidFill>
                  <a:srgbClr val="66489A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85938-31CD-1D4D-A7DA-C70B41CD3E3F}" type="slidenum">
              <a:rPr lang="fr-FR" smtClean="0"/>
              <a:t>12</a:t>
            </a:fld>
            <a:endParaRPr lang="fr-FR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304506"/>
            <a:ext cx="5486400" cy="41148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096000" y="1304506"/>
            <a:ext cx="5943600" cy="41148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r>
              <a:rPr lang="fr-FR" sz="1400" noProof="1" smtClean="0">
                <a:latin typeface="Courier" charset="0"/>
                <a:ea typeface="Courier" charset="0"/>
                <a:cs typeface="Courier" charset="0"/>
              </a:rPr>
              <a:t>1 Net = </a:t>
            </a:r>
            <a:r>
              <a:rPr lang="fr-FR" sz="1400" b="1" noProof="1" smtClean="0">
                <a:latin typeface="Courier" charset="0"/>
                <a:ea typeface="Courier" charset="0"/>
                <a:cs typeface="Courier" charset="0"/>
              </a:rPr>
              <a:t>Importation_reseau_caffe</a:t>
            </a:r>
            <a:r>
              <a:rPr lang="fr-FR" sz="1400" noProof="1" smtClean="0">
                <a:latin typeface="Courier" charset="0"/>
                <a:ea typeface="Courier" charset="0"/>
                <a:cs typeface="Courier" charset="0"/>
              </a:rPr>
              <a:t>(alexnet.proto</a:t>
            </a:r>
            <a:r>
              <a:rPr lang="fr-FR" sz="1400" noProof="1" smtClean="0"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fr-FR" sz="1400" noProof="1" smtClean="0">
                <a:latin typeface="Courier" charset="0"/>
                <a:ea typeface="Courier" charset="0"/>
                <a:cs typeface="Courier" charset="0"/>
              </a:rPr>
              <a:t>alexnet.model</a:t>
            </a:r>
            <a:r>
              <a:rPr lang="fr-FR" sz="1400" noProof="1" smtClean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r>
              <a:rPr lang="fr-FR" sz="1400" noProof="1" smtClean="0">
                <a:latin typeface="Courier" charset="0"/>
                <a:ea typeface="Courier" charset="0"/>
                <a:cs typeface="Courier" charset="0"/>
              </a:rPr>
              <a:t>2 </a:t>
            </a:r>
            <a:r>
              <a:rPr lang="fr-FR" sz="1400" b="1" noProof="1" smtClean="0">
                <a:latin typeface="Courier" charset="0"/>
                <a:ea typeface="Courier" charset="0"/>
                <a:cs typeface="Courier" charset="0"/>
              </a:rPr>
              <a:t>Ouverture_capture</a:t>
            </a:r>
            <a:r>
              <a:rPr lang="fr-FR" sz="1400" noProof="1" smtClean="0">
                <a:latin typeface="Courier" charset="0"/>
                <a:ea typeface="Courier" charset="0"/>
                <a:cs typeface="Courier" charset="0"/>
              </a:rPr>
              <a:t>(</a:t>
            </a:r>
          </a:p>
          <a:p>
            <a:r>
              <a:rPr lang="fr-FR" sz="1400" noProof="1" smtClean="0">
                <a:latin typeface="Courier" charset="0"/>
                <a:ea typeface="Courier" charset="0"/>
                <a:cs typeface="Courier" charset="0"/>
                <a:hlinkClick r:id="rId5"/>
              </a:rPr>
              <a:t>http://192.168.0.11/mjpg/video.mjpg?resoltuion=640x480&amp;req_fps=10&amp;.mjgp)</a:t>
            </a:r>
            <a:r>
              <a:rPr lang="fr-FR" sz="1400" noProof="1" smtClean="0"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r>
              <a:rPr lang="fr-FR" sz="1400" noProof="1" smtClean="0">
                <a:latin typeface="Courier" charset="0"/>
                <a:ea typeface="Courier" charset="0"/>
                <a:cs typeface="Courier" charset="0"/>
              </a:rPr>
              <a:t>3 Tant que ( non (touche Q)):</a:t>
            </a:r>
          </a:p>
          <a:p>
            <a:pPr marL="228600" indent="-228600">
              <a:buAutoNum type="arabicPlain" startAt="4"/>
            </a:pPr>
            <a:r>
              <a:rPr lang="fr-FR" sz="1400" noProof="1" smtClean="0">
                <a:latin typeface="Courier" charset="0"/>
                <a:ea typeface="Courier" charset="0"/>
                <a:cs typeface="Courier" charset="0"/>
              </a:rPr>
              <a:t>|</a:t>
            </a:r>
            <a:r>
              <a:rPr lang="fr-FR" sz="1400" b="1" noProof="1" smtClean="0">
                <a:latin typeface="Courier" charset="0"/>
                <a:ea typeface="Courier" charset="0"/>
                <a:cs typeface="Courier" charset="0"/>
              </a:rPr>
              <a:t>prendre_une_image</a:t>
            </a:r>
            <a:r>
              <a:rPr lang="fr-FR" sz="1400" noProof="1" smtClean="0">
                <a:latin typeface="Courier" charset="0"/>
                <a:ea typeface="Courier" charset="0"/>
                <a:cs typeface="Courier" charset="0"/>
              </a:rPr>
              <a:t>(image);</a:t>
            </a:r>
          </a:p>
          <a:p>
            <a:pPr marL="228600" indent="-228600">
              <a:buAutoNum type="arabicPlain" startAt="4"/>
            </a:pPr>
            <a:r>
              <a:rPr lang="fr-FR" sz="1400" noProof="1" smtClean="0">
                <a:latin typeface="Courier" charset="0"/>
                <a:ea typeface="Courier" charset="0"/>
                <a:cs typeface="Courier" charset="0"/>
              </a:rPr>
              <a:t>|</a:t>
            </a:r>
            <a:r>
              <a:rPr lang="fr-FR" sz="1400" b="1" noProof="1" smtClean="0">
                <a:latin typeface="Courier" charset="0"/>
                <a:ea typeface="Courier" charset="0"/>
                <a:cs typeface="Courier" charset="0"/>
              </a:rPr>
              <a:t>convertir_image_matrice</a:t>
            </a:r>
            <a:r>
              <a:rPr lang="fr-FR" sz="1400" noProof="1" smtClean="0">
                <a:latin typeface="Courier" charset="0"/>
                <a:ea typeface="Courier" charset="0"/>
                <a:cs typeface="Courier" charset="0"/>
              </a:rPr>
              <a:t>(matImg);</a:t>
            </a:r>
          </a:p>
          <a:p>
            <a:pPr marL="228600" indent="-228600">
              <a:buAutoNum type="arabicPlain" startAt="4"/>
            </a:pPr>
            <a:r>
              <a:rPr lang="fr-FR" sz="1400" noProof="1" smtClean="0">
                <a:latin typeface="Courier" charset="0"/>
                <a:ea typeface="Courier" charset="0"/>
                <a:cs typeface="Courier" charset="0"/>
              </a:rPr>
              <a:t>|</a:t>
            </a:r>
            <a:r>
              <a:rPr lang="fr-FR" sz="1400" b="1" noProof="1" smtClean="0">
                <a:latin typeface="Courier" charset="0"/>
                <a:ea typeface="Courier" charset="0"/>
                <a:cs typeface="Courier" charset="0"/>
              </a:rPr>
              <a:t>redimensionner_image</a:t>
            </a:r>
            <a:r>
              <a:rPr lang="fr-FR" sz="1400" noProof="1" smtClean="0">
                <a:latin typeface="Courier" charset="0"/>
                <a:ea typeface="Courier" charset="0"/>
                <a:cs typeface="Courier" charset="0"/>
              </a:rPr>
              <a:t>(matImg, (227,227));</a:t>
            </a:r>
          </a:p>
          <a:p>
            <a:pPr marL="228600" indent="-228600">
              <a:buAutoNum type="arabicPlain" startAt="4"/>
            </a:pPr>
            <a:r>
              <a:rPr lang="fr-FR" sz="1400" noProof="1" smtClean="0">
                <a:latin typeface="Courier" charset="0"/>
                <a:ea typeface="Courier" charset="0"/>
                <a:cs typeface="Courier" charset="0"/>
              </a:rPr>
              <a:t>|</a:t>
            </a:r>
            <a:r>
              <a:rPr lang="fr-FR" sz="1400" b="1" noProof="1" smtClean="0">
                <a:latin typeface="Courier" charset="0"/>
                <a:ea typeface="Courier" charset="0"/>
                <a:cs typeface="Courier" charset="0"/>
              </a:rPr>
              <a:t>mettre_image_entree_reseau</a:t>
            </a:r>
            <a:r>
              <a:rPr lang="fr-FR" sz="1400" noProof="1" smtClean="0">
                <a:latin typeface="Courier" charset="0"/>
                <a:ea typeface="Courier" charset="0"/>
                <a:cs typeface="Courier" charset="0"/>
              </a:rPr>
              <a:t>(Net,matImg);</a:t>
            </a:r>
          </a:p>
          <a:p>
            <a:pPr marL="228600" indent="-228600">
              <a:buAutoNum type="arabicPlain" startAt="4"/>
            </a:pPr>
            <a:r>
              <a:rPr lang="fr-FR" sz="1400" noProof="1" smtClean="0">
                <a:latin typeface="Courier" charset="0"/>
                <a:ea typeface="Courier" charset="0"/>
                <a:cs typeface="Courier" charset="0"/>
              </a:rPr>
              <a:t>|</a:t>
            </a:r>
            <a:r>
              <a:rPr lang="fr-FR" sz="1400" b="1" noProof="1" smtClean="0">
                <a:latin typeface="Courier" charset="0"/>
                <a:ea typeface="Courier" charset="0"/>
                <a:cs typeface="Courier" charset="0"/>
              </a:rPr>
              <a:t>feed_forward</a:t>
            </a:r>
            <a:r>
              <a:rPr lang="fr-FR" sz="1400" noProof="1" smtClean="0">
                <a:latin typeface="Courier" charset="0"/>
                <a:ea typeface="Courier" charset="0"/>
                <a:cs typeface="Courier" charset="0"/>
              </a:rPr>
              <a:t>(Net);</a:t>
            </a:r>
          </a:p>
          <a:p>
            <a:pPr marL="228600" indent="-228600">
              <a:buAutoNum type="arabicPlain" startAt="4"/>
            </a:pPr>
            <a:r>
              <a:rPr lang="fr-FR" sz="1400" noProof="1" smtClean="0">
                <a:latin typeface="Courier" charset="0"/>
                <a:ea typeface="Courier" charset="0"/>
                <a:cs typeface="Courier" charset="0"/>
              </a:rPr>
              <a:t>|prob = </a:t>
            </a:r>
            <a:r>
              <a:rPr lang="fr-FR" sz="1400" b="1" noProof="1" smtClean="0">
                <a:latin typeface="Courier" charset="0"/>
                <a:ea typeface="Courier" charset="0"/>
                <a:cs typeface="Courier" charset="0"/>
              </a:rPr>
              <a:t>Net.outputLayer</a:t>
            </a:r>
            <a:r>
              <a:rPr lang="fr-FR" sz="1400" noProof="1" smtClean="0"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pPr marL="228600" indent="-228600">
              <a:buAutoNum type="arabicPlain" startAt="4"/>
            </a:pPr>
            <a:r>
              <a:rPr lang="fr-FR" sz="1400" noProof="1" smtClean="0">
                <a:latin typeface="Courier" charset="0"/>
                <a:ea typeface="Courier" charset="0"/>
                <a:cs typeface="Courier" charset="0"/>
              </a:rPr>
              <a:t>|</a:t>
            </a:r>
            <a:r>
              <a:rPr lang="fr-FR" sz="1400" b="1" noProof="1" smtClean="0">
                <a:latin typeface="Courier" charset="0"/>
                <a:ea typeface="Courier" charset="0"/>
                <a:cs typeface="Courier" charset="0"/>
              </a:rPr>
              <a:t>extraire_element_plus_probable</a:t>
            </a:r>
            <a:r>
              <a:rPr lang="fr-FR" sz="1400" noProof="1" smtClean="0">
                <a:latin typeface="Courier" charset="0"/>
                <a:ea typeface="Courier" charset="0"/>
                <a:cs typeface="Courier" charset="0"/>
              </a:rPr>
              <a:t>(prob);</a:t>
            </a:r>
          </a:p>
          <a:p>
            <a:pPr marL="228600" indent="-228600">
              <a:buAutoNum type="arabicPlain" startAt="4"/>
            </a:pPr>
            <a:r>
              <a:rPr lang="fr-FR" sz="1400" noProof="1" smtClean="0">
                <a:latin typeface="Courier" charset="0"/>
                <a:ea typeface="Courier" charset="0"/>
                <a:cs typeface="Courier" charset="0"/>
              </a:rPr>
              <a:t>|nom = </a:t>
            </a:r>
            <a:r>
              <a:rPr lang="fr-FR" sz="1400" b="1" noProof="1" smtClean="0">
                <a:latin typeface="Courier" charset="0"/>
                <a:ea typeface="Courier" charset="0"/>
                <a:cs typeface="Courier" charset="0"/>
              </a:rPr>
              <a:t>recuperer_nom_classes</a:t>
            </a:r>
            <a:r>
              <a:rPr lang="fr-FR" sz="1400" noProof="1" smtClean="0">
                <a:latin typeface="Courier" charset="0"/>
                <a:ea typeface="Courier" charset="0"/>
                <a:cs typeface="Courier" charset="0"/>
              </a:rPr>
              <a:t>(prob,synset_words.txt);</a:t>
            </a:r>
          </a:p>
          <a:p>
            <a:pPr marL="228600" indent="-228600">
              <a:buAutoNum type="arabicPlain" startAt="4"/>
            </a:pPr>
            <a:r>
              <a:rPr lang="fr-FR" sz="1400" noProof="1" smtClean="0">
                <a:latin typeface="Courier" charset="0"/>
                <a:ea typeface="Courier" charset="0"/>
                <a:cs typeface="Courier" charset="0"/>
              </a:rPr>
              <a:t>|</a:t>
            </a:r>
            <a:r>
              <a:rPr lang="fr-FR" sz="1400" b="1" noProof="1" smtClean="0">
                <a:latin typeface="Courier" charset="0"/>
                <a:ea typeface="Courier" charset="0"/>
                <a:cs typeface="Courier" charset="0"/>
              </a:rPr>
              <a:t>Afficher</a:t>
            </a:r>
            <a:r>
              <a:rPr lang="fr-FR" sz="1400" noProof="1" smtClean="0">
                <a:latin typeface="Courier" charset="0"/>
                <a:ea typeface="Courier" charset="0"/>
                <a:cs typeface="Courier" charset="0"/>
              </a:rPr>
              <a:t>(image,nom,prob);</a:t>
            </a:r>
          </a:p>
          <a:p>
            <a:pPr marL="228600" indent="-228600">
              <a:buAutoNum type="arabicPlain" startAt="4"/>
            </a:pPr>
            <a:r>
              <a:rPr lang="fr-FR" sz="1400" noProof="1" smtClean="0">
                <a:latin typeface="Courier" charset="0"/>
                <a:ea typeface="Courier" charset="0"/>
                <a:cs typeface="Courier" charset="0"/>
              </a:rPr>
              <a:t>Fin tant que</a:t>
            </a:r>
          </a:p>
          <a:p>
            <a:pPr marL="228600" indent="-228600">
              <a:buAutoNum type="arabicPlain" startAt="4"/>
            </a:pPr>
            <a:r>
              <a:rPr lang="fr-FR" sz="1400" b="1" noProof="1" smtClean="0">
                <a:latin typeface="Courier" charset="0"/>
                <a:ea typeface="Courier" charset="0"/>
                <a:cs typeface="Courier" charset="0"/>
              </a:rPr>
              <a:t>Fermeture_capture</a:t>
            </a:r>
            <a:r>
              <a:rPr lang="fr-FR" sz="1400" noProof="1" smtClean="0">
                <a:latin typeface="Courier" charset="0"/>
                <a:ea typeface="Courier" charset="0"/>
                <a:cs typeface="Courier" charset="0"/>
              </a:rPr>
              <a:t>();</a:t>
            </a:r>
          </a:p>
          <a:p>
            <a:endParaRPr lang="fr-FR" sz="1200" noProof="1" smtClean="0">
              <a:latin typeface="Courier" charset="0"/>
              <a:ea typeface="Courier" charset="0"/>
              <a:cs typeface="Courier" charset="0"/>
            </a:endParaRPr>
          </a:p>
          <a:p>
            <a:endParaRPr lang="fr-FR" sz="1200" noProof="1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5125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7073" t="394" r="10787" b="2114"/>
          <a:stretch/>
        </p:blipFill>
        <p:spPr>
          <a:xfrm rot="5400000">
            <a:off x="5847735" y="529610"/>
            <a:ext cx="496530" cy="11887200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0" y="206478"/>
            <a:ext cx="12192000" cy="584775"/>
            <a:chOff x="0" y="285135"/>
            <a:chExt cx="12192000" cy="584775"/>
          </a:xfrm>
        </p:grpSpPr>
        <p:cxnSp>
          <p:nvCxnSpPr>
            <p:cNvPr id="8" name="Straight Connector 7"/>
            <p:cNvCxnSpPr/>
            <p:nvPr/>
          </p:nvCxnSpPr>
          <p:spPr>
            <a:xfrm>
              <a:off x="0" y="577523"/>
              <a:ext cx="12192000" cy="0"/>
            </a:xfrm>
            <a:prstGeom prst="line">
              <a:avLst/>
            </a:prstGeom>
            <a:ln w="127000">
              <a:solidFill>
                <a:srgbClr val="66489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TextBox 4"/>
            <p:cNvSpPr txBox="1"/>
            <p:nvPr/>
          </p:nvSpPr>
          <p:spPr>
            <a:xfrm>
              <a:off x="5118535" y="285135"/>
              <a:ext cx="1954930" cy="58477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3200" b="1" smtClean="0">
                  <a:solidFill>
                    <a:srgbClr val="66489A"/>
                  </a:solidFill>
                  <a:latin typeface="Helvetica Neue" charset="0"/>
                  <a:ea typeface="Helvetica Neue" charset="0"/>
                  <a:cs typeface="Helvetica Neue" charset="0"/>
                </a:rPr>
                <a:t>DEMO</a:t>
              </a:r>
              <a:endParaRPr lang="fr-FR" b="1" dirty="0">
                <a:solidFill>
                  <a:srgbClr val="66489A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85938-31CD-1D4D-A7DA-C70B41CD3E3F}" type="slidenum">
              <a:rPr lang="fr-FR" smtClean="0"/>
              <a:t>13</a:t>
            </a:fld>
            <a:endParaRPr lang="fr-FR"/>
          </a:p>
        </p:txBody>
      </p:sp>
      <p:grpSp>
        <p:nvGrpSpPr>
          <p:cNvPr id="6" name="Group 5"/>
          <p:cNvGrpSpPr/>
          <p:nvPr/>
        </p:nvGrpSpPr>
        <p:grpSpPr>
          <a:xfrm>
            <a:off x="4440494" y="1799303"/>
            <a:ext cx="3311012" cy="3259393"/>
            <a:chOff x="4898922" y="2231922"/>
            <a:chExt cx="2394155" cy="2394155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10281" y="2543281"/>
              <a:ext cx="1771437" cy="1771437"/>
            </a:xfrm>
            <a:prstGeom prst="rect">
              <a:avLst/>
            </a:prstGeom>
          </p:spPr>
        </p:pic>
        <p:sp>
          <p:nvSpPr>
            <p:cNvPr id="3" name="Donut 2"/>
            <p:cNvSpPr>
              <a:spLocks noChangeAspect="1"/>
            </p:cNvSpPr>
            <p:nvPr/>
          </p:nvSpPr>
          <p:spPr>
            <a:xfrm>
              <a:off x="4898922" y="2231922"/>
              <a:ext cx="2394155" cy="2394155"/>
            </a:xfrm>
            <a:prstGeom prst="donut">
              <a:avLst>
                <a:gd name="adj" fmla="val 7323"/>
              </a:avLst>
            </a:prstGeom>
            <a:gradFill>
              <a:gsLst>
                <a:gs pos="0">
                  <a:srgbClr val="4CAF50"/>
                </a:gs>
                <a:gs pos="100000">
                  <a:srgbClr val="D50000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47262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85938-31CD-1D4D-A7DA-C70B41CD3E3F}" type="slidenum">
              <a:rPr lang="fr-FR" smtClean="0"/>
              <a:t>14</a:t>
            </a:fld>
            <a:endParaRPr lang="fr-FR"/>
          </a:p>
        </p:txBody>
      </p:sp>
      <p:sp>
        <p:nvSpPr>
          <p:cNvPr id="7" name="Rectangle 6"/>
          <p:cNvSpPr/>
          <p:nvPr/>
        </p:nvSpPr>
        <p:spPr>
          <a:xfrm>
            <a:off x="2223436" y="0"/>
            <a:ext cx="9968564" cy="6858000"/>
          </a:xfrm>
          <a:prstGeom prst="rect">
            <a:avLst/>
          </a:prstGeom>
          <a:solidFill>
            <a:srgbClr val="6648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TextBox 9"/>
          <p:cNvSpPr txBox="1"/>
          <p:nvPr/>
        </p:nvSpPr>
        <p:spPr>
          <a:xfrm>
            <a:off x="0" y="125128"/>
            <a:ext cx="27720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 smtClean="0">
                <a:solidFill>
                  <a:srgbClr val="66489A"/>
                </a:solidFill>
                <a:latin typeface="Helvetica Neue" charset="0"/>
                <a:ea typeface="Helvetica Neue" charset="0"/>
                <a:cs typeface="Helvetica Neue" charset="0"/>
              </a:rPr>
              <a:t>SOURCES</a:t>
            </a:r>
            <a:endParaRPr lang="fr-FR" b="1" dirty="0">
              <a:solidFill>
                <a:srgbClr val="66489A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223436" y="709903"/>
            <a:ext cx="9968564" cy="614809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fr-FR" dirty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http://</a:t>
            </a:r>
            <a:r>
              <a:rPr lang="fr-FR" dirty="0" err="1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www.cs.unc.edu</a:t>
            </a:r>
            <a:r>
              <a:rPr lang="fr-FR" dirty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/~</a:t>
            </a:r>
            <a:r>
              <a:rPr lang="fr-FR" dirty="0" err="1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wliu</a:t>
            </a:r>
            <a:r>
              <a:rPr lang="fr-FR" dirty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/</a:t>
            </a:r>
            <a:r>
              <a:rPr lang="fr-FR" dirty="0" err="1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papers</a:t>
            </a:r>
            <a:r>
              <a:rPr lang="fr-FR" dirty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/</a:t>
            </a:r>
            <a:r>
              <a:rPr lang="fr-FR" dirty="0" err="1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GoogLeNet.pdf</a:t>
            </a:r>
            <a:endParaRPr lang="fr-FR" dirty="0">
              <a:solidFill>
                <a:schemeClr val="bg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8777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7073" t="394" r="10787" b="2114"/>
          <a:stretch/>
        </p:blipFill>
        <p:spPr>
          <a:xfrm rot="5400000">
            <a:off x="5847735" y="529610"/>
            <a:ext cx="496530" cy="11887200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0" y="176981"/>
            <a:ext cx="12192000" cy="584775"/>
            <a:chOff x="0" y="255638"/>
            <a:chExt cx="12192000" cy="584775"/>
          </a:xfrm>
        </p:grpSpPr>
        <p:cxnSp>
          <p:nvCxnSpPr>
            <p:cNvPr id="8" name="Straight Connector 7"/>
            <p:cNvCxnSpPr/>
            <p:nvPr/>
          </p:nvCxnSpPr>
          <p:spPr>
            <a:xfrm>
              <a:off x="0" y="577523"/>
              <a:ext cx="12192000" cy="0"/>
            </a:xfrm>
            <a:prstGeom prst="line">
              <a:avLst/>
            </a:prstGeom>
            <a:ln w="127000">
              <a:solidFill>
                <a:srgbClr val="66489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TextBox 4"/>
            <p:cNvSpPr txBox="1"/>
            <p:nvPr/>
          </p:nvSpPr>
          <p:spPr>
            <a:xfrm>
              <a:off x="4547418" y="255638"/>
              <a:ext cx="2934930" cy="58477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3200" b="1" dirty="0" smtClean="0">
                  <a:solidFill>
                    <a:srgbClr val="66489A"/>
                  </a:solidFill>
                  <a:latin typeface="Helvetica Neue" charset="0"/>
                  <a:ea typeface="Helvetica Neue" charset="0"/>
                  <a:cs typeface="Helvetica Neue" charset="0"/>
                </a:rPr>
                <a:t>Le sujet</a:t>
              </a:r>
              <a:endParaRPr lang="fr-FR" b="1" dirty="0">
                <a:solidFill>
                  <a:srgbClr val="66489A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85938-31CD-1D4D-A7DA-C70B41CD3E3F}" type="slidenum">
              <a:rPr lang="fr-FR" smtClean="0"/>
              <a:t>2</a:t>
            </a:fld>
            <a:endParaRPr lang="fr-FR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/>
          <a:srcRect l="632" t="19208" r="75447" b="32398"/>
          <a:stretch/>
        </p:blipFill>
        <p:spPr>
          <a:xfrm>
            <a:off x="1049154" y="2266130"/>
            <a:ext cx="2916454" cy="24544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/>
          <a:srcRect l="24158" t="19208" r="52237" b="20821"/>
          <a:stretch/>
        </p:blipFill>
        <p:spPr>
          <a:xfrm>
            <a:off x="8226392" y="2266130"/>
            <a:ext cx="2877954" cy="304158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7174" y="1860965"/>
            <a:ext cx="2357652" cy="3527659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3869357" y="3057224"/>
            <a:ext cx="1047818" cy="743552"/>
          </a:xfrm>
          <a:prstGeom prst="rightArrow">
            <a:avLst/>
          </a:prstGeom>
          <a:solidFill>
            <a:srgbClr val="6648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ight Arrow 12"/>
          <p:cNvSpPr/>
          <p:nvPr/>
        </p:nvSpPr>
        <p:spPr>
          <a:xfrm>
            <a:off x="7274826" y="3063203"/>
            <a:ext cx="1047818" cy="743552"/>
          </a:xfrm>
          <a:prstGeom prst="rightArrow">
            <a:avLst/>
          </a:prstGeom>
          <a:solidFill>
            <a:srgbClr val="6648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54076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7073" t="394" r="10787" b="2114"/>
          <a:stretch/>
        </p:blipFill>
        <p:spPr>
          <a:xfrm rot="5400000">
            <a:off x="5847735" y="529610"/>
            <a:ext cx="496530" cy="11887200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0" y="206478"/>
            <a:ext cx="12192000" cy="584775"/>
            <a:chOff x="0" y="285135"/>
            <a:chExt cx="12192000" cy="584775"/>
          </a:xfrm>
        </p:grpSpPr>
        <p:cxnSp>
          <p:nvCxnSpPr>
            <p:cNvPr id="8" name="Straight Connector 7"/>
            <p:cNvCxnSpPr/>
            <p:nvPr/>
          </p:nvCxnSpPr>
          <p:spPr>
            <a:xfrm>
              <a:off x="0" y="577523"/>
              <a:ext cx="12192000" cy="0"/>
            </a:xfrm>
            <a:prstGeom prst="line">
              <a:avLst/>
            </a:prstGeom>
            <a:ln w="127000">
              <a:solidFill>
                <a:srgbClr val="66489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TextBox 4"/>
            <p:cNvSpPr txBox="1"/>
            <p:nvPr/>
          </p:nvSpPr>
          <p:spPr>
            <a:xfrm>
              <a:off x="3389056" y="285135"/>
              <a:ext cx="5413887" cy="58477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3200" b="1" dirty="0" smtClean="0">
                  <a:solidFill>
                    <a:srgbClr val="66489A"/>
                  </a:solidFill>
                  <a:latin typeface="Helvetica Neue" charset="0"/>
                  <a:ea typeface="Helvetica Neue" charset="0"/>
                  <a:cs typeface="Helvetica Neue" charset="0"/>
                </a:rPr>
                <a:t>L’organisation du travail</a:t>
              </a:r>
              <a:endParaRPr lang="fr-FR" b="1" dirty="0">
                <a:solidFill>
                  <a:srgbClr val="66489A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85938-31CD-1D4D-A7DA-C70B41CD3E3F}" type="slidenum">
              <a:rPr lang="fr-FR" smtClean="0"/>
              <a:t>3</a:t>
            </a:fld>
            <a:endParaRPr lang="fr-FR"/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1353963249"/>
              </p:ext>
            </p:extLst>
          </p:nvPr>
        </p:nvGraphicFramePr>
        <p:xfrm>
          <a:off x="665214" y="990288"/>
          <a:ext cx="4869314" cy="48774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03" b="24071"/>
          <a:stretch/>
        </p:blipFill>
        <p:spPr>
          <a:xfrm>
            <a:off x="5633849" y="1549668"/>
            <a:ext cx="6481149" cy="2781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329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7073" t="394" r="10787" b="2114"/>
          <a:stretch/>
        </p:blipFill>
        <p:spPr>
          <a:xfrm rot="5400000">
            <a:off x="5847735" y="529610"/>
            <a:ext cx="496530" cy="11887200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0" y="206478"/>
            <a:ext cx="12192000" cy="584775"/>
            <a:chOff x="0" y="285135"/>
            <a:chExt cx="12192000" cy="584775"/>
          </a:xfrm>
        </p:grpSpPr>
        <p:cxnSp>
          <p:nvCxnSpPr>
            <p:cNvPr id="8" name="Straight Connector 7"/>
            <p:cNvCxnSpPr/>
            <p:nvPr/>
          </p:nvCxnSpPr>
          <p:spPr>
            <a:xfrm>
              <a:off x="0" y="577523"/>
              <a:ext cx="12192000" cy="0"/>
            </a:xfrm>
            <a:prstGeom prst="line">
              <a:avLst/>
            </a:prstGeom>
            <a:ln w="127000">
              <a:solidFill>
                <a:srgbClr val="66489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TextBox 4"/>
            <p:cNvSpPr txBox="1"/>
            <p:nvPr/>
          </p:nvSpPr>
          <p:spPr>
            <a:xfrm>
              <a:off x="4973586" y="285135"/>
              <a:ext cx="2244828" cy="58477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3200" b="1" smtClean="0">
                  <a:solidFill>
                    <a:srgbClr val="66489A"/>
                  </a:solidFill>
                  <a:latin typeface="Helvetica Neue" charset="0"/>
                  <a:ea typeface="Helvetica Neue" charset="0"/>
                  <a:cs typeface="Helvetica Neue" charset="0"/>
                </a:rPr>
                <a:t>La vision</a:t>
              </a:r>
              <a:endParaRPr lang="fr-FR" b="1" dirty="0">
                <a:solidFill>
                  <a:srgbClr val="66489A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85938-31CD-1D4D-A7DA-C70B41CD3E3F}" type="slidenum">
              <a:rPr lang="fr-FR" smtClean="0"/>
              <a:t>4</a:t>
            </a:fld>
            <a:endParaRPr lang="fr-FR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430011"/>
            <a:ext cx="12192000" cy="3997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189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7073" t="394" r="10787" b="2114"/>
          <a:stretch/>
        </p:blipFill>
        <p:spPr>
          <a:xfrm rot="5400000">
            <a:off x="5847735" y="529610"/>
            <a:ext cx="496530" cy="11887200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0" y="206478"/>
            <a:ext cx="12192000" cy="584775"/>
            <a:chOff x="0" y="285135"/>
            <a:chExt cx="12192000" cy="584775"/>
          </a:xfrm>
        </p:grpSpPr>
        <p:cxnSp>
          <p:nvCxnSpPr>
            <p:cNvPr id="8" name="Straight Connector 7"/>
            <p:cNvCxnSpPr/>
            <p:nvPr/>
          </p:nvCxnSpPr>
          <p:spPr>
            <a:xfrm>
              <a:off x="0" y="577523"/>
              <a:ext cx="12192000" cy="0"/>
            </a:xfrm>
            <a:prstGeom prst="line">
              <a:avLst/>
            </a:prstGeom>
            <a:ln w="127000">
              <a:solidFill>
                <a:srgbClr val="66489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TextBox 4"/>
            <p:cNvSpPr txBox="1"/>
            <p:nvPr/>
          </p:nvSpPr>
          <p:spPr>
            <a:xfrm>
              <a:off x="4890780" y="285135"/>
              <a:ext cx="2410440" cy="58477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3200" b="1" smtClean="0">
                  <a:solidFill>
                    <a:srgbClr val="66489A"/>
                  </a:solidFill>
                  <a:latin typeface="Helvetica Neue" charset="0"/>
                  <a:ea typeface="Helvetica Neue" charset="0"/>
                  <a:cs typeface="Helvetica Neue" charset="0"/>
                </a:rPr>
                <a:t>L’affichage</a:t>
              </a:r>
              <a:endParaRPr lang="fr-FR" b="1" dirty="0">
                <a:solidFill>
                  <a:srgbClr val="66489A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85938-31CD-1D4D-A7DA-C70B41CD3E3F}" type="slidenum">
              <a:rPr lang="fr-FR" smtClean="0"/>
              <a:t>5</a:t>
            </a:fld>
            <a:endParaRPr lang="fr-FR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4376" y="2041044"/>
            <a:ext cx="4561624" cy="293411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27" t="7274" r="8603" b="22437"/>
          <a:stretch/>
        </p:blipFill>
        <p:spPr>
          <a:xfrm>
            <a:off x="6096000" y="2041042"/>
            <a:ext cx="4409131" cy="2934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038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7073" t="394" r="10787" b="2114"/>
          <a:stretch/>
        </p:blipFill>
        <p:spPr>
          <a:xfrm rot="5400000">
            <a:off x="5847735" y="529610"/>
            <a:ext cx="496530" cy="11887200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0" y="206478"/>
            <a:ext cx="12192000" cy="584775"/>
            <a:chOff x="0" y="285135"/>
            <a:chExt cx="12192000" cy="584775"/>
          </a:xfrm>
        </p:grpSpPr>
        <p:cxnSp>
          <p:nvCxnSpPr>
            <p:cNvPr id="8" name="Straight Connector 7"/>
            <p:cNvCxnSpPr/>
            <p:nvPr/>
          </p:nvCxnSpPr>
          <p:spPr>
            <a:xfrm>
              <a:off x="0" y="577523"/>
              <a:ext cx="12192000" cy="0"/>
            </a:xfrm>
            <a:prstGeom prst="line">
              <a:avLst/>
            </a:prstGeom>
            <a:ln w="127000">
              <a:solidFill>
                <a:srgbClr val="66489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TextBox 4"/>
            <p:cNvSpPr txBox="1"/>
            <p:nvPr/>
          </p:nvSpPr>
          <p:spPr>
            <a:xfrm>
              <a:off x="3558509" y="285135"/>
              <a:ext cx="5074982" cy="58477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3200" b="1" smtClean="0">
                  <a:solidFill>
                    <a:srgbClr val="66489A"/>
                  </a:solidFill>
                  <a:latin typeface="Helvetica Neue" charset="0"/>
                  <a:ea typeface="Helvetica Neue" charset="0"/>
                  <a:cs typeface="Helvetica Neue" charset="0"/>
                </a:rPr>
                <a:t>Les recherches pour l’IA</a:t>
              </a:r>
              <a:endParaRPr lang="fr-FR" b="1" dirty="0">
                <a:solidFill>
                  <a:srgbClr val="66489A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85938-31CD-1D4D-A7DA-C70B41CD3E3F}" type="slidenum">
              <a:rPr lang="fr-FR" smtClean="0"/>
              <a:t>6</a:t>
            </a:fld>
            <a:endParaRPr lang="fr-FR"/>
          </a:p>
        </p:txBody>
      </p:sp>
      <p:pic>
        <p:nvPicPr>
          <p:cNvPr id="3074" name="Picture 2" descr="https://lh3.googleusercontent.com/NVwtCR7svIfZ2oqwDD8Qoe_WIDueuPBljoDsL6Apk853vJHDgPfxB8dA_B0X1I6N_3lvlzIejDBlK3Z8jUj2LXaaK05xLl0gBNIUM97DF-0TdR6cMZjJ-FMAyDOkZP_opNhrLfBt7W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128" y="1547434"/>
            <a:ext cx="1908994" cy="1986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201560" y="3429000"/>
            <a:ext cx="375592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 smtClean="0">
                <a:latin typeface="Adobe Caslon Pro" charset="0"/>
                <a:ea typeface="Adobe Caslon Pro" charset="0"/>
                <a:cs typeface="Adobe Caslon Pro" charset="0"/>
              </a:rPr>
              <a:t>caffe.berkeleyvision.org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24860" y="1486720"/>
            <a:ext cx="1942280" cy="194228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359787" y="3430833"/>
            <a:ext cx="34724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smtClean="0">
                <a:latin typeface="Adobe Caslon Pro" charset="0"/>
                <a:ea typeface="Adobe Caslon Pro" charset="0"/>
                <a:cs typeface="Adobe Caslon Pro" charset="0"/>
              </a:rPr>
              <a:t>pjreddie.com</a:t>
            </a:r>
            <a:r>
              <a:rPr lang="fr-FR" sz="2400" dirty="0" smtClean="0">
                <a:latin typeface="Adobe Caslon Pro" charset="0"/>
                <a:ea typeface="Adobe Caslon Pro" charset="0"/>
                <a:cs typeface="Adobe Caslon Pro" charset="0"/>
              </a:rPr>
              <a:t>/</a:t>
            </a:r>
            <a:r>
              <a:rPr lang="fr-FR" sz="2400" dirty="0" err="1" smtClean="0">
                <a:latin typeface="Adobe Caslon Pro" charset="0"/>
                <a:ea typeface="Adobe Caslon Pro" charset="0"/>
                <a:cs typeface="Adobe Caslon Pro" charset="0"/>
              </a:rPr>
              <a:t>darknet</a:t>
            </a:r>
            <a:r>
              <a:rPr lang="fr-FR" sz="2400" dirty="0" smtClean="0">
                <a:latin typeface="Adobe Caslon Pro" charset="0"/>
                <a:ea typeface="Adobe Caslon Pro" charset="0"/>
                <a:cs typeface="Adobe Caslon Pro" charset="0"/>
              </a:rPr>
              <a:t>/</a:t>
            </a:r>
            <a:r>
              <a:rPr lang="fr-FR" sz="2400" dirty="0" err="1" smtClean="0">
                <a:latin typeface="Adobe Caslon Pro" charset="0"/>
                <a:ea typeface="Adobe Caslon Pro" charset="0"/>
                <a:cs typeface="Adobe Caslon Pro" charset="0"/>
              </a:rPr>
              <a:t>yolo</a:t>
            </a:r>
            <a:endParaRPr lang="fr-FR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64414" y="1225819"/>
            <a:ext cx="3235571" cy="2637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817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7073" t="394" r="10787" b="2114"/>
          <a:stretch/>
        </p:blipFill>
        <p:spPr>
          <a:xfrm rot="5400000">
            <a:off x="5847735" y="529610"/>
            <a:ext cx="496530" cy="11887200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0" y="206478"/>
            <a:ext cx="12192000" cy="584775"/>
            <a:chOff x="0" y="285135"/>
            <a:chExt cx="12192000" cy="584775"/>
          </a:xfrm>
        </p:grpSpPr>
        <p:cxnSp>
          <p:nvCxnSpPr>
            <p:cNvPr id="8" name="Straight Connector 7"/>
            <p:cNvCxnSpPr/>
            <p:nvPr/>
          </p:nvCxnSpPr>
          <p:spPr>
            <a:xfrm>
              <a:off x="0" y="577523"/>
              <a:ext cx="12192000" cy="0"/>
            </a:xfrm>
            <a:prstGeom prst="line">
              <a:avLst/>
            </a:prstGeom>
            <a:ln w="127000">
              <a:solidFill>
                <a:srgbClr val="66489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TextBox 4"/>
            <p:cNvSpPr txBox="1"/>
            <p:nvPr/>
          </p:nvSpPr>
          <p:spPr>
            <a:xfrm>
              <a:off x="3558509" y="285135"/>
              <a:ext cx="5074982" cy="58477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3200" b="1" smtClean="0">
                  <a:solidFill>
                    <a:srgbClr val="66489A"/>
                  </a:solidFill>
                  <a:latin typeface="Helvetica Neue" charset="0"/>
                  <a:ea typeface="Helvetica Neue" charset="0"/>
                  <a:cs typeface="Helvetica Neue" charset="0"/>
                </a:rPr>
                <a:t>Les recherches pour l’IA</a:t>
              </a:r>
              <a:endParaRPr lang="fr-FR" b="1" dirty="0">
                <a:solidFill>
                  <a:srgbClr val="66489A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85938-31CD-1D4D-A7DA-C70B41CD3E3F}" type="slidenum">
              <a:rPr lang="fr-FR" smtClean="0"/>
              <a:t>7</a:t>
            </a:fld>
            <a:endParaRPr lang="fr-FR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26094"/>
            <a:ext cx="12192000" cy="259885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00" y="749034"/>
            <a:ext cx="6096000" cy="291928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6"/>
          <a:srcRect l="3792" t="36787" r="5066" b="16277"/>
          <a:stretch/>
        </p:blipFill>
        <p:spPr>
          <a:xfrm>
            <a:off x="6558116" y="1083641"/>
            <a:ext cx="5336458" cy="2063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229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7073" t="394" r="10787" b="2114"/>
          <a:stretch/>
        </p:blipFill>
        <p:spPr>
          <a:xfrm rot="5400000">
            <a:off x="5847735" y="529610"/>
            <a:ext cx="496530" cy="11887200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0" y="206478"/>
            <a:ext cx="12192000" cy="584775"/>
            <a:chOff x="0" y="285135"/>
            <a:chExt cx="12192000" cy="584775"/>
          </a:xfrm>
        </p:grpSpPr>
        <p:cxnSp>
          <p:nvCxnSpPr>
            <p:cNvPr id="8" name="Straight Connector 7"/>
            <p:cNvCxnSpPr/>
            <p:nvPr/>
          </p:nvCxnSpPr>
          <p:spPr>
            <a:xfrm>
              <a:off x="0" y="577523"/>
              <a:ext cx="12192000" cy="0"/>
            </a:xfrm>
            <a:prstGeom prst="line">
              <a:avLst/>
            </a:prstGeom>
            <a:ln w="127000">
              <a:solidFill>
                <a:srgbClr val="66489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TextBox 4"/>
            <p:cNvSpPr txBox="1"/>
            <p:nvPr/>
          </p:nvSpPr>
          <p:spPr>
            <a:xfrm>
              <a:off x="3558509" y="285135"/>
              <a:ext cx="5074982" cy="58477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3200" b="1" smtClean="0">
                  <a:solidFill>
                    <a:srgbClr val="66489A"/>
                  </a:solidFill>
                  <a:latin typeface="Helvetica Neue" charset="0"/>
                  <a:ea typeface="Helvetica Neue" charset="0"/>
                  <a:cs typeface="Helvetica Neue" charset="0"/>
                </a:rPr>
                <a:t>Les recherches pour l’IA</a:t>
              </a:r>
              <a:endParaRPr lang="fr-FR" b="1" dirty="0">
                <a:solidFill>
                  <a:srgbClr val="66489A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85938-31CD-1D4D-A7DA-C70B41CD3E3F}" type="slidenum">
              <a:rPr lang="fr-FR" smtClean="0"/>
              <a:t>8</a:t>
            </a:fld>
            <a:endParaRPr lang="fr-FR"/>
          </a:p>
        </p:txBody>
      </p:sp>
      <p:grpSp>
        <p:nvGrpSpPr>
          <p:cNvPr id="3" name="Group 2"/>
          <p:cNvGrpSpPr/>
          <p:nvPr/>
        </p:nvGrpSpPr>
        <p:grpSpPr>
          <a:xfrm>
            <a:off x="2027903" y="1361006"/>
            <a:ext cx="8136194" cy="4571553"/>
            <a:chOff x="3003754" y="1361006"/>
            <a:chExt cx="6184491" cy="3591693"/>
          </a:xfrm>
        </p:grpSpPr>
        <p:pic>
          <p:nvPicPr>
            <p:cNvPr id="1028" name="Picture 4" descr="https://lh6.googleusercontent.com/xEMfWa6cSqHstci8RFpByDcfUfgLEeUCYP0aSoWq8L69DwXPrzjvz1nC-Q7PQw5x8SYHR5o8PFIwXdR4bASl7OQnojBMk50-S5mr0lTnyMs8bGDkoef97bWHoYtV6usTK5IX1Zt80gk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03755" y="1361006"/>
              <a:ext cx="6184490" cy="1878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3754" y="3239544"/>
              <a:ext cx="6184491" cy="171315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97926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7073" t="394" r="10787" b="2114"/>
          <a:stretch/>
        </p:blipFill>
        <p:spPr>
          <a:xfrm rot="5400000">
            <a:off x="5847735" y="529610"/>
            <a:ext cx="496530" cy="11887200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0" y="206478"/>
            <a:ext cx="12192000" cy="584775"/>
            <a:chOff x="0" y="285135"/>
            <a:chExt cx="12192000" cy="584775"/>
          </a:xfrm>
        </p:grpSpPr>
        <p:cxnSp>
          <p:nvCxnSpPr>
            <p:cNvPr id="8" name="Straight Connector 7"/>
            <p:cNvCxnSpPr/>
            <p:nvPr/>
          </p:nvCxnSpPr>
          <p:spPr>
            <a:xfrm>
              <a:off x="0" y="577523"/>
              <a:ext cx="12192000" cy="0"/>
            </a:xfrm>
            <a:prstGeom prst="line">
              <a:avLst/>
            </a:prstGeom>
            <a:ln w="127000">
              <a:solidFill>
                <a:srgbClr val="66489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TextBox 4"/>
            <p:cNvSpPr txBox="1"/>
            <p:nvPr/>
          </p:nvSpPr>
          <p:spPr>
            <a:xfrm>
              <a:off x="4330725" y="285135"/>
              <a:ext cx="3530549" cy="58477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3200" b="1" dirty="0" smtClean="0">
                  <a:solidFill>
                    <a:srgbClr val="66489A"/>
                  </a:solidFill>
                  <a:latin typeface="Helvetica Neue" charset="0"/>
                  <a:ea typeface="Helvetica Neue" charset="0"/>
                  <a:cs typeface="Helvetica Neue" charset="0"/>
                </a:rPr>
                <a:t>Benchmark </a:t>
              </a:r>
              <a:r>
                <a:rPr lang="fr-FR" sz="3200" b="1" dirty="0" err="1" smtClean="0">
                  <a:solidFill>
                    <a:srgbClr val="66489A"/>
                  </a:solidFill>
                  <a:latin typeface="Helvetica Neue" charset="0"/>
                  <a:ea typeface="Helvetica Neue" charset="0"/>
                  <a:cs typeface="Helvetica Neue" charset="0"/>
                </a:rPr>
                <a:t>Yolo</a:t>
              </a:r>
              <a:endParaRPr lang="fr-FR" b="1" dirty="0">
                <a:solidFill>
                  <a:srgbClr val="66489A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85938-31CD-1D4D-A7DA-C70B41CD3E3F}" type="slidenum">
              <a:rPr lang="fr-FR" smtClean="0"/>
              <a:t>9</a:t>
            </a:fld>
            <a:endParaRPr lang="fr-FR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biLevel thresh="5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8086" y="1217336"/>
            <a:ext cx="4695825" cy="458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280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676</TotalTime>
  <Words>301</Words>
  <Application>Microsoft Macintosh PowerPoint</Application>
  <PresentationFormat>Widescreen</PresentationFormat>
  <Paragraphs>108</Paragraphs>
  <Slides>14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Adobe Caslon Pro</vt:lpstr>
      <vt:lpstr>Calibri</vt:lpstr>
      <vt:lpstr>Calibri Light</vt:lpstr>
      <vt:lpstr>Courier</vt:lpstr>
      <vt:lpstr>Helvetica</vt:lpstr>
      <vt:lpstr>Helvetica Neue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36</cp:revision>
  <dcterms:created xsi:type="dcterms:W3CDTF">2017-06-25T10:42:42Z</dcterms:created>
  <dcterms:modified xsi:type="dcterms:W3CDTF">2017-06-28T09:55:17Z</dcterms:modified>
</cp:coreProperties>
</file>